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38"/>
  </p:notesMasterIdLst>
  <p:sldIdLst>
    <p:sldId id="29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8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96" r:id="rId27"/>
    <p:sldId id="297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C9A4-D578-4600-BB8F-0551D77C7081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64006-C127-4A9D-88B6-7B592E8C65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6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025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415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094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98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9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93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259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614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775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6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ples.com/business/successful-celebrity-marketing-examples.html" TargetMode="External"/><Relationship Id="rId2" Type="http://schemas.openxmlformats.org/officeDocument/2006/relationships/hyperlink" Target="https://www.examples.com/business/marketing-examples-in-doc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rona.ca/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Unit-4, MBA-104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en-US" altLang="en-US" sz="280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280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Dr</a:t>
            </a: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Bharti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Shukla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Assistant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Professor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Department of Management Studies</a:t>
            </a:r>
          </a:p>
          <a:p>
            <a:pPr algn="ctr">
              <a:spcBef>
                <a:spcPts val="650"/>
              </a:spcBef>
            </a:pP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MMMUT,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GKP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3018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87346"/>
            <a:ext cx="7055484" cy="307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Arial"/>
                <a:cs typeface="Arial"/>
              </a:rPr>
              <a:t>Who </a:t>
            </a:r>
            <a:r>
              <a:rPr sz="2700" dirty="0">
                <a:latin typeface="Arial"/>
                <a:cs typeface="Arial"/>
              </a:rPr>
              <a:t>carries out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advertising?</a:t>
            </a:r>
          </a:p>
          <a:p>
            <a:pPr marL="756285" marR="5080" indent="-287020">
              <a:lnSpc>
                <a:spcPct val="150100"/>
              </a:lnSpc>
              <a:spcBef>
                <a:spcPts val="645"/>
              </a:spcBef>
              <a:buChar char="-"/>
              <a:tabLst>
                <a:tab pos="756285" algn="l"/>
                <a:tab pos="756920" algn="l"/>
              </a:tabLst>
            </a:pPr>
            <a:r>
              <a:rPr sz="2700" spc="-5" dirty="0">
                <a:latin typeface="Carlito"/>
                <a:cs typeface="Carlito"/>
              </a:rPr>
              <a:t>Advertising </a:t>
            </a:r>
            <a:r>
              <a:rPr sz="2700" spc="-10" dirty="0">
                <a:latin typeface="Carlito"/>
                <a:cs typeface="Carlito"/>
              </a:rPr>
              <a:t>department </a:t>
            </a:r>
            <a:r>
              <a:rPr sz="2700" dirty="0">
                <a:latin typeface="Carlito"/>
                <a:cs typeface="Carlito"/>
              </a:rPr>
              <a:t>within the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marketing  </a:t>
            </a:r>
            <a:r>
              <a:rPr sz="2700" spc="-10" dirty="0">
                <a:latin typeface="Carlito"/>
                <a:cs typeface="Carlito"/>
              </a:rPr>
              <a:t>department</a:t>
            </a:r>
            <a:endParaRPr sz="2700" dirty="0">
              <a:latin typeface="Carlito"/>
              <a:cs typeface="Carlito"/>
            </a:endParaRPr>
          </a:p>
          <a:p>
            <a:pPr marL="756285" marR="343535" indent="-287020">
              <a:lnSpc>
                <a:spcPct val="150000"/>
              </a:lnSpc>
              <a:spcBef>
                <a:spcPts val="650"/>
              </a:spcBef>
              <a:buChar char="-"/>
              <a:tabLst>
                <a:tab pos="756285" algn="l"/>
                <a:tab pos="756920" algn="l"/>
              </a:tabLst>
            </a:pPr>
            <a:r>
              <a:rPr sz="2700" spc="-10" dirty="0">
                <a:latin typeface="Carlito"/>
                <a:cs typeface="Carlito"/>
              </a:rPr>
              <a:t>Most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work carried </a:t>
            </a:r>
            <a:r>
              <a:rPr sz="2700" spc="-5" dirty="0">
                <a:latin typeface="Carlito"/>
                <a:cs typeface="Carlito"/>
              </a:rPr>
              <a:t>out </a:t>
            </a:r>
            <a:r>
              <a:rPr sz="2700" spc="-10" dirty="0">
                <a:latin typeface="Carlito"/>
                <a:cs typeface="Carlito"/>
              </a:rPr>
              <a:t>by </a:t>
            </a:r>
            <a:r>
              <a:rPr sz="2700" dirty="0">
                <a:latin typeface="Carlito"/>
                <a:cs typeface="Carlito"/>
              </a:rPr>
              <a:t>an </a:t>
            </a:r>
            <a:r>
              <a:rPr sz="2700" spc="-5" dirty="0">
                <a:latin typeface="Carlito"/>
                <a:cs typeface="Carlito"/>
              </a:rPr>
              <a:t>outside  advertising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agency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80" y="685800"/>
            <a:ext cx="8269351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7980" y="711710"/>
            <a:ext cx="40340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660066"/>
                </a:solidFill>
                <a:latin typeface="Carlito"/>
                <a:cs typeface="Carlito"/>
              </a:rPr>
              <a:t>The </a:t>
            </a:r>
            <a:r>
              <a:rPr sz="2400" b="1" i="1" dirty="0">
                <a:solidFill>
                  <a:srgbClr val="660066"/>
                </a:solidFill>
                <a:latin typeface="Carlito"/>
                <a:cs typeface="Carlito"/>
              </a:rPr>
              <a:t>Five </a:t>
            </a:r>
            <a:r>
              <a:rPr sz="2400" b="1" i="1" spc="-5" dirty="0">
                <a:solidFill>
                  <a:srgbClr val="660066"/>
                </a:solidFill>
                <a:latin typeface="Carlito"/>
                <a:cs typeface="Carlito"/>
              </a:rPr>
              <a:t>Ms of</a:t>
            </a:r>
            <a:r>
              <a:rPr sz="2400" b="1" i="1" spc="-80" dirty="0">
                <a:solidFill>
                  <a:srgbClr val="660066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660066"/>
                </a:solidFill>
                <a:latin typeface="Carlito"/>
                <a:cs typeface="Carlito"/>
              </a:rPr>
              <a:t>Advertising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70531"/>
            <a:ext cx="8070850" cy="2330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lang="en-IN" sz="2800" b="1" spc="-5" dirty="0">
                <a:latin typeface="Arial"/>
                <a:cs typeface="Arial"/>
              </a:rPr>
              <a:t>2. </a:t>
            </a:r>
            <a:r>
              <a:rPr sz="2800" b="1" spc="-5" dirty="0">
                <a:latin typeface="Arial"/>
                <a:cs typeface="Arial"/>
              </a:rPr>
              <a:t>Sales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promotion</a:t>
            </a:r>
            <a:endParaRPr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Consists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diverse collection of </a:t>
            </a:r>
            <a:r>
              <a:rPr sz="2800" spc="-5" dirty="0">
                <a:latin typeface="Arial"/>
                <a:cs typeface="Arial"/>
              </a:rPr>
              <a:t>incentive  </a:t>
            </a:r>
            <a:r>
              <a:rPr sz="2800" dirty="0">
                <a:latin typeface="Arial"/>
                <a:cs typeface="Arial"/>
              </a:rPr>
              <a:t>tools, </a:t>
            </a:r>
            <a:r>
              <a:rPr sz="2800" spc="-5" dirty="0">
                <a:latin typeface="Arial"/>
                <a:cs typeface="Arial"/>
              </a:rPr>
              <a:t>mostly </a:t>
            </a:r>
            <a:r>
              <a:rPr sz="2800" dirty="0">
                <a:latin typeface="Arial"/>
                <a:cs typeface="Arial"/>
              </a:rPr>
              <a:t>short term, </a:t>
            </a:r>
            <a:r>
              <a:rPr sz="2800" spc="-5" dirty="0">
                <a:latin typeface="Arial"/>
                <a:cs typeface="Arial"/>
              </a:rPr>
              <a:t>designed to stimulate  </a:t>
            </a:r>
            <a:r>
              <a:rPr sz="2800" dirty="0">
                <a:latin typeface="Arial"/>
                <a:cs typeface="Arial"/>
              </a:rPr>
              <a:t>quicker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greater purchase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particular  </a:t>
            </a:r>
            <a:r>
              <a:rPr sz="2800" spc="-5" dirty="0">
                <a:latin typeface="Arial"/>
                <a:cs typeface="Arial"/>
              </a:rPr>
              <a:t>products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services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consumers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trade.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1232357"/>
            <a:ext cx="5583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PROMOTION IN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767586"/>
            <a:ext cx="6755130" cy="403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Sales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promotion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20"/>
              </a:spcBef>
            </a:pPr>
            <a:r>
              <a:rPr sz="2400" spc="-5" dirty="0">
                <a:latin typeface="Arial"/>
                <a:cs typeface="Arial"/>
              </a:rPr>
              <a:t>Whereas advertising </a:t>
            </a:r>
            <a:r>
              <a:rPr sz="2400" spc="-10" dirty="0">
                <a:latin typeface="Arial"/>
                <a:cs typeface="Arial"/>
              </a:rPr>
              <a:t>offers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reason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buy,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sales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promotion </a:t>
            </a:r>
            <a:r>
              <a:rPr sz="2400" spc="-10" dirty="0">
                <a:latin typeface="Arial"/>
                <a:cs typeface="Arial"/>
              </a:rPr>
              <a:t>offers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b="1" spc="-5" dirty="0">
                <a:latin typeface="Arial"/>
                <a:cs typeface="Arial"/>
              </a:rPr>
              <a:t>incentive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buy.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latin typeface="Arial"/>
                <a:cs typeface="Arial"/>
              </a:rPr>
              <a:t>Examples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ts val="2865"/>
              </a:lnSpc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Samples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Cash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refund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Prices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off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Prizes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Free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trials</a:t>
            </a:r>
          </a:p>
          <a:p>
            <a:pPr marL="756285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Cross </a:t>
            </a:r>
            <a:r>
              <a:rPr sz="2400" spc="-140" dirty="0">
                <a:latin typeface="Arial"/>
                <a:cs typeface="Arial"/>
              </a:rPr>
              <a:t>–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Carlito"/>
                <a:cs typeface="Carlito"/>
              </a:rPr>
              <a:t>promotions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104676"/>
            <a:ext cx="558165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dirty="0">
                <a:latin typeface="Arial"/>
                <a:cs typeface="Arial"/>
              </a:rPr>
              <a:t>PROMOTION IN</a:t>
            </a:r>
            <a:r>
              <a:rPr sz="4000" b="0" spc="-9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905001"/>
            <a:ext cx="8839200" cy="36407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5" dirty="0">
                <a:latin typeface="Arial"/>
                <a:cs typeface="Arial"/>
              </a:rPr>
              <a:t>Types </a:t>
            </a:r>
            <a:r>
              <a:rPr sz="2800" b="1" spc="-5" dirty="0">
                <a:latin typeface="Arial"/>
                <a:cs typeface="Arial"/>
              </a:rPr>
              <a:t>of sales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promotion</a:t>
            </a:r>
            <a:endParaRPr sz="2800" dirty="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b="1" spc="-5" dirty="0">
                <a:latin typeface="Arial"/>
                <a:cs typeface="Arial"/>
              </a:rPr>
              <a:t>Consumer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promotion</a:t>
            </a:r>
            <a:endParaRPr sz="2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60"/>
              </a:spcBef>
              <a:tabLst>
                <a:tab pos="1384300" algn="l"/>
              </a:tabLst>
            </a:pPr>
            <a:r>
              <a:rPr sz="2800" spc="-5" dirty="0">
                <a:latin typeface="Carlito"/>
                <a:cs typeface="Carlito"/>
              </a:rPr>
              <a:t>-	</a:t>
            </a:r>
            <a:r>
              <a:rPr sz="2800" spc="-45" dirty="0">
                <a:latin typeface="Carlito"/>
                <a:cs typeface="Carlito"/>
              </a:rPr>
              <a:t>Targeted </a:t>
            </a:r>
            <a:r>
              <a:rPr sz="2800" spc="-5" dirty="0">
                <a:latin typeface="Carlito"/>
                <a:cs typeface="Carlito"/>
              </a:rPr>
              <a:t>on end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consumers</a:t>
            </a:r>
            <a:endParaRPr sz="2800" dirty="0">
              <a:latin typeface="Carlito"/>
              <a:cs typeface="Carlito"/>
            </a:endParaRPr>
          </a:p>
          <a:p>
            <a:pPr marL="622300" indent="-610235">
              <a:lnSpc>
                <a:spcPct val="100000"/>
              </a:lnSpc>
              <a:spcBef>
                <a:spcPts val="785"/>
              </a:spcBef>
              <a:buAutoNum type="arabicPeriod" startAt="2"/>
              <a:tabLst>
                <a:tab pos="622300" algn="l"/>
                <a:tab pos="622935" algn="l"/>
              </a:tabLst>
            </a:pPr>
            <a:r>
              <a:rPr sz="2800" b="1" spc="-35" dirty="0">
                <a:latin typeface="Arial"/>
                <a:cs typeface="Arial"/>
              </a:rPr>
              <a:t>Trade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promotion</a:t>
            </a:r>
            <a:endParaRPr sz="2800" dirty="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565"/>
              </a:spcBef>
              <a:buChar char="-"/>
              <a:tabLst>
                <a:tab pos="1003300" algn="l"/>
                <a:tab pos="1003935" algn="l"/>
              </a:tabLst>
            </a:pPr>
            <a:r>
              <a:rPr sz="2800" spc="-45" dirty="0">
                <a:latin typeface="Carlito"/>
                <a:cs typeface="Carlito"/>
              </a:rPr>
              <a:t>Targeted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0" dirty="0">
                <a:latin typeface="Carlito"/>
                <a:cs typeface="Carlito"/>
              </a:rPr>
              <a:t>intermediaries </a:t>
            </a:r>
            <a:r>
              <a:rPr sz="2800" spc="-5" dirty="0">
                <a:latin typeface="Carlito"/>
                <a:cs typeface="Carlito"/>
              </a:rPr>
              <a:t>and channel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partners</a:t>
            </a:r>
            <a:endParaRPr sz="2800" dirty="0">
              <a:latin typeface="Carlito"/>
              <a:cs typeface="Carlito"/>
            </a:endParaRPr>
          </a:p>
          <a:p>
            <a:pPr marL="405765" indent="-393700">
              <a:lnSpc>
                <a:spcPct val="100000"/>
              </a:lnSpc>
              <a:spcBef>
                <a:spcPts val="780"/>
              </a:spcBef>
              <a:buFont typeface="Arial"/>
              <a:buAutoNum type="arabicPeriod" startAt="2"/>
              <a:tabLst>
                <a:tab pos="406400" algn="l"/>
              </a:tabLst>
            </a:pPr>
            <a:r>
              <a:rPr lang="en-IN" sz="2800" b="1" spc="-5" dirty="0">
                <a:latin typeface="Arial"/>
                <a:cs typeface="Arial"/>
              </a:rPr>
              <a:t>  </a:t>
            </a:r>
            <a:r>
              <a:rPr sz="2800" b="1" spc="-5" dirty="0">
                <a:latin typeface="Arial"/>
                <a:cs typeface="Arial"/>
              </a:rPr>
              <a:t>Business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promotion</a:t>
            </a:r>
            <a:endParaRPr sz="2800" dirty="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565"/>
              </a:spcBef>
              <a:buChar char="-"/>
              <a:tabLst>
                <a:tab pos="1003300" algn="l"/>
                <a:tab pos="1003935" algn="l"/>
              </a:tabLst>
            </a:pPr>
            <a:r>
              <a:rPr sz="2800" spc="-45" dirty="0">
                <a:latin typeface="Carlito"/>
                <a:cs typeface="Carlito"/>
              </a:rPr>
              <a:t>Targeted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0" dirty="0">
                <a:latin typeface="Carlito"/>
                <a:cs typeface="Carlito"/>
              </a:rPr>
              <a:t>business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spc="-10" dirty="0">
                <a:latin typeface="Carlito"/>
                <a:cs typeface="Carlito"/>
              </a:rPr>
              <a:t>institutional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consumers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1232357"/>
            <a:ext cx="5583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PROMOTION IN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99" y="1705062"/>
            <a:ext cx="8610601" cy="361445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2963545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Arial"/>
                <a:cs typeface="Arial"/>
              </a:rPr>
              <a:t>Purposes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sales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promotion</a:t>
            </a:r>
            <a:endParaRPr sz="2400" dirty="0">
              <a:latin typeface="Arial"/>
              <a:cs typeface="Arial"/>
            </a:endParaRPr>
          </a:p>
          <a:p>
            <a:pPr marL="800100" marR="3012440" lvl="1" indent="-342900">
              <a:spcBef>
                <a:spcPts val="295"/>
              </a:spcBef>
              <a:buFont typeface="Arial" panose="020B0604020202020204" pitchFamily="34" charset="0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Introducing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lang="en-IN" sz="2400" spc="-5" dirty="0">
                <a:latin typeface="Arial"/>
                <a:cs typeface="Arial"/>
              </a:rPr>
              <a:t>Services product</a:t>
            </a:r>
            <a:endParaRPr sz="2400" dirty="0">
              <a:latin typeface="Arial"/>
              <a:cs typeface="Arial"/>
            </a:endParaRPr>
          </a:p>
          <a:p>
            <a:pPr marL="812165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Overcoming seasonal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lang="en-IN" sz="2400" spc="-5" dirty="0">
                <a:latin typeface="Arial"/>
                <a:cs typeface="Arial"/>
              </a:rPr>
              <a:t>Fluctuation</a:t>
            </a:r>
            <a:endParaRPr sz="2400" dirty="0">
              <a:latin typeface="Arial"/>
              <a:cs typeface="Arial"/>
            </a:endParaRPr>
          </a:p>
          <a:p>
            <a:pPr marL="812165" indent="-342900">
              <a:lnSpc>
                <a:spcPct val="100000"/>
              </a:lnSpc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Getting new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accounts</a:t>
            </a:r>
            <a:endParaRPr sz="2400" dirty="0">
              <a:latin typeface="Arial"/>
              <a:cs typeface="Arial"/>
            </a:endParaRPr>
          </a:p>
          <a:p>
            <a:pPr marL="812165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Retrieving lost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accounts</a:t>
            </a:r>
            <a:endParaRPr sz="2400" dirty="0">
              <a:latin typeface="Arial"/>
              <a:cs typeface="Arial"/>
            </a:endParaRPr>
          </a:p>
          <a:p>
            <a:pPr marL="812165" marR="49530" indent="-342900">
              <a:lnSpc>
                <a:spcPts val="2590"/>
              </a:lnSpc>
              <a:spcBef>
                <a:spcPts val="62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a support and supplement to the advertising  </a:t>
            </a:r>
            <a:r>
              <a:rPr sz="2400" spc="-10" dirty="0">
                <a:latin typeface="Arial"/>
                <a:cs typeface="Arial"/>
              </a:rPr>
              <a:t>effort</a:t>
            </a:r>
            <a:endParaRPr sz="2400" dirty="0">
              <a:latin typeface="Arial"/>
              <a:cs typeface="Arial"/>
            </a:endParaRPr>
          </a:p>
          <a:p>
            <a:pPr marL="812165" marR="5080" indent="-342900">
              <a:lnSpc>
                <a:spcPts val="260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As a </a:t>
            </a:r>
            <a:r>
              <a:rPr sz="2400" spc="-5" dirty="0">
                <a:latin typeface="Arial"/>
                <a:cs typeface="Arial"/>
              </a:rPr>
              <a:t>supplement and </a:t>
            </a:r>
            <a:r>
              <a:rPr sz="2400" dirty="0">
                <a:latin typeface="Arial"/>
                <a:cs typeface="Arial"/>
              </a:rPr>
              <a:t>support to the </a:t>
            </a:r>
            <a:r>
              <a:rPr sz="2400" spc="-10" dirty="0">
                <a:latin typeface="Arial"/>
                <a:cs typeface="Arial"/>
              </a:rPr>
              <a:t>salesmen’s  effort</a:t>
            </a:r>
            <a:endParaRPr sz="2400" dirty="0">
              <a:latin typeface="Arial"/>
              <a:cs typeface="Arial"/>
            </a:endParaRPr>
          </a:p>
          <a:p>
            <a:pPr marL="812165" marR="436245" indent="-342900">
              <a:lnSpc>
                <a:spcPts val="259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Persuading marketing channel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buy more </a:t>
            </a:r>
            <a:r>
              <a:rPr sz="2400" dirty="0">
                <a:latin typeface="Arial"/>
                <a:cs typeface="Arial"/>
              </a:rPr>
              <a:t>/  </a:t>
            </a:r>
            <a:r>
              <a:rPr sz="2400" spc="-5" dirty="0">
                <a:latin typeface="Arial"/>
                <a:cs typeface="Arial"/>
              </a:rPr>
              <a:t>increase the size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5" dirty="0">
                <a:latin typeface="Arial"/>
                <a:cs typeface="Arial"/>
              </a:rPr>
              <a:t> orders.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9076" y="911732"/>
            <a:ext cx="5627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95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70531"/>
            <a:ext cx="7305675" cy="19037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lvl="1">
              <a:spcBef>
                <a:spcPts val="770"/>
              </a:spcBef>
            </a:pPr>
            <a:r>
              <a:rPr lang="en-IN" sz="2800" b="1" spc="-5" dirty="0">
                <a:latin typeface="Arial"/>
                <a:cs typeface="Arial"/>
              </a:rPr>
              <a:t>3. </a:t>
            </a:r>
            <a:r>
              <a:rPr sz="2800" b="1" spc="-5" dirty="0">
                <a:latin typeface="Arial"/>
                <a:cs typeface="Arial"/>
              </a:rPr>
              <a:t>Public relations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(PR)</a:t>
            </a:r>
            <a:endParaRPr sz="2800" dirty="0">
              <a:latin typeface="Arial"/>
              <a:cs typeface="Arial"/>
            </a:endParaRPr>
          </a:p>
          <a:p>
            <a:pPr marL="355600" marR="5080" indent="50165"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Involves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variety </a:t>
            </a:r>
            <a:r>
              <a:rPr sz="2800" spc="-5" dirty="0">
                <a:latin typeface="Arial"/>
                <a:cs typeface="Arial"/>
              </a:rPr>
              <a:t>of programs designed to  promote or protect a </a:t>
            </a:r>
            <a:r>
              <a:rPr sz="2800" spc="-10" dirty="0">
                <a:latin typeface="Arial"/>
                <a:cs typeface="Arial"/>
              </a:rPr>
              <a:t>company’s </a:t>
            </a:r>
            <a:r>
              <a:rPr sz="2800" spc="-5" dirty="0">
                <a:latin typeface="Arial"/>
                <a:cs typeface="Arial"/>
              </a:rPr>
              <a:t>image or its  </a:t>
            </a:r>
            <a:r>
              <a:rPr sz="2800" dirty="0">
                <a:latin typeface="Arial"/>
                <a:cs typeface="Arial"/>
              </a:rPr>
              <a:t>individual</a:t>
            </a:r>
            <a:r>
              <a:rPr lang="en-IN" sz="2800" dirty="0">
                <a:latin typeface="Arial"/>
                <a:cs typeface="Arial"/>
              </a:rPr>
              <a:t> services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en-IN" dirty="0"/>
              <a:t>Function of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1600"/>
            <a:ext cx="8991600" cy="4953000"/>
          </a:xfrm>
        </p:spPr>
        <p:txBody>
          <a:bodyPr>
            <a:noAutofit/>
          </a:bodyPr>
          <a:lstStyle/>
          <a:p>
            <a:pPr marL="622300" indent="-61023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lang="en-IN" sz="1800" b="1" spc="-5" dirty="0"/>
              <a:t>Press</a:t>
            </a:r>
            <a:r>
              <a:rPr lang="en-IN" sz="1800" b="1" spc="-10" dirty="0"/>
              <a:t> </a:t>
            </a:r>
            <a:r>
              <a:rPr lang="en-IN" sz="1800" b="1" spc="-5" dirty="0"/>
              <a:t>relations</a:t>
            </a:r>
          </a:p>
          <a:p>
            <a:pPr marL="622300" marR="403225">
              <a:lnSpc>
                <a:spcPts val="3020"/>
              </a:lnSpc>
              <a:spcBef>
                <a:spcPts val="720"/>
              </a:spcBef>
            </a:pPr>
            <a:r>
              <a:rPr lang="en-IN" sz="1800" spc="-5" dirty="0">
                <a:latin typeface="Arial"/>
                <a:cs typeface="Arial"/>
              </a:rPr>
              <a:t>Presenting news and </a:t>
            </a:r>
            <a:r>
              <a:rPr lang="en-IN" sz="1800" dirty="0">
                <a:latin typeface="Arial"/>
                <a:cs typeface="Arial"/>
              </a:rPr>
              <a:t>information </a:t>
            </a:r>
            <a:r>
              <a:rPr lang="en-IN" sz="1800" spc="-5" dirty="0">
                <a:latin typeface="Arial"/>
                <a:cs typeface="Arial"/>
              </a:rPr>
              <a:t>about  the </a:t>
            </a:r>
            <a:r>
              <a:rPr lang="en-IN" sz="1800" dirty="0">
                <a:latin typeface="Arial"/>
                <a:cs typeface="Arial"/>
              </a:rPr>
              <a:t>organization in </a:t>
            </a:r>
            <a:r>
              <a:rPr lang="en-IN" sz="1800" spc="-5" dirty="0">
                <a:latin typeface="Arial"/>
                <a:cs typeface="Arial"/>
              </a:rPr>
              <a:t>most </a:t>
            </a:r>
            <a:r>
              <a:rPr lang="en-IN" sz="1800" dirty="0">
                <a:latin typeface="Arial"/>
                <a:cs typeface="Arial"/>
              </a:rPr>
              <a:t>positive</a:t>
            </a:r>
            <a:r>
              <a:rPr lang="en-IN" sz="1800" spc="-40" dirty="0">
                <a:latin typeface="Arial"/>
                <a:cs typeface="Arial"/>
              </a:rPr>
              <a:t> </a:t>
            </a:r>
            <a:r>
              <a:rPr lang="en-IN" sz="1800" dirty="0">
                <a:latin typeface="Arial"/>
                <a:cs typeface="Arial"/>
              </a:rPr>
              <a:t>light</a:t>
            </a:r>
          </a:p>
          <a:p>
            <a:pPr marL="622300" indent="-61023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622300" algn="l"/>
                <a:tab pos="622935" algn="l"/>
              </a:tabLst>
            </a:pPr>
            <a:r>
              <a:rPr lang="en-IN" sz="1800" b="1" spc="-5" dirty="0"/>
              <a:t>Service Product</a:t>
            </a:r>
            <a:r>
              <a:rPr lang="en-IN" sz="1800" b="1" spc="10" dirty="0"/>
              <a:t> </a:t>
            </a:r>
            <a:r>
              <a:rPr lang="en-IN" sz="1800" b="1" spc="-5" dirty="0"/>
              <a:t>publicity</a:t>
            </a:r>
          </a:p>
          <a:p>
            <a:pPr marL="622300" marR="531495">
              <a:lnSpc>
                <a:spcPts val="3020"/>
              </a:lnSpc>
              <a:spcBef>
                <a:spcPts val="720"/>
              </a:spcBef>
            </a:pPr>
            <a:r>
              <a:rPr lang="en-IN" sz="1800" spc="-5" dirty="0">
                <a:latin typeface="Arial"/>
                <a:cs typeface="Arial"/>
              </a:rPr>
              <a:t>Sponsoring </a:t>
            </a:r>
            <a:r>
              <a:rPr lang="en-IN" sz="1800" spc="-10" dirty="0">
                <a:latin typeface="Arial"/>
                <a:cs typeface="Arial"/>
              </a:rPr>
              <a:t>efforts </a:t>
            </a:r>
            <a:r>
              <a:rPr lang="en-IN" sz="1800" spc="-5" dirty="0">
                <a:latin typeface="Arial"/>
                <a:cs typeface="Arial"/>
              </a:rPr>
              <a:t>to </a:t>
            </a:r>
            <a:r>
              <a:rPr lang="en-IN" sz="1800" dirty="0">
                <a:latin typeface="Arial"/>
                <a:cs typeface="Arial"/>
              </a:rPr>
              <a:t>publicize specific  services </a:t>
            </a:r>
            <a:r>
              <a:rPr lang="en-IN" sz="1800" spc="-5" dirty="0">
                <a:latin typeface="Arial"/>
                <a:cs typeface="Arial"/>
              </a:rPr>
              <a:t>products</a:t>
            </a:r>
          </a:p>
          <a:p>
            <a:pPr marL="622300" indent="-610235">
              <a:lnSpc>
                <a:spcPct val="100000"/>
              </a:lnSpc>
              <a:spcBef>
                <a:spcPts val="295"/>
              </a:spcBef>
              <a:buAutoNum type="arabicPeriod" startAt="3"/>
              <a:tabLst>
                <a:tab pos="622300" algn="l"/>
                <a:tab pos="622935" algn="l"/>
              </a:tabLst>
            </a:pPr>
            <a:r>
              <a:rPr lang="en-IN" sz="1800" b="1" spc="-5" dirty="0"/>
              <a:t>Corporate</a:t>
            </a:r>
            <a:r>
              <a:rPr lang="en-IN" sz="1800" b="1" spc="10" dirty="0"/>
              <a:t> </a:t>
            </a:r>
            <a:r>
              <a:rPr lang="en-IN" sz="1800" b="1" spc="-5" dirty="0"/>
              <a:t>communication</a:t>
            </a:r>
          </a:p>
          <a:p>
            <a:pPr marL="622300" marR="5080">
              <a:lnSpc>
                <a:spcPts val="3020"/>
              </a:lnSpc>
              <a:spcBef>
                <a:spcPts val="720"/>
              </a:spcBef>
            </a:pPr>
            <a:r>
              <a:rPr lang="en-IN" sz="1800" spc="-5" dirty="0">
                <a:latin typeface="Arial"/>
                <a:cs typeface="Arial"/>
              </a:rPr>
              <a:t>Promoting </a:t>
            </a:r>
            <a:r>
              <a:rPr lang="en-IN" sz="1800" dirty="0">
                <a:latin typeface="Arial"/>
                <a:cs typeface="Arial"/>
              </a:rPr>
              <a:t>understanding </a:t>
            </a:r>
            <a:r>
              <a:rPr lang="en-IN" sz="1800" spc="-5" dirty="0">
                <a:latin typeface="Arial"/>
                <a:cs typeface="Arial"/>
              </a:rPr>
              <a:t>of the  </a:t>
            </a:r>
            <a:r>
              <a:rPr lang="en-IN" sz="1800" dirty="0">
                <a:latin typeface="Arial"/>
                <a:cs typeface="Arial"/>
              </a:rPr>
              <a:t>organization through internal </a:t>
            </a:r>
            <a:r>
              <a:rPr lang="en-IN" sz="1800" spc="-5" dirty="0">
                <a:latin typeface="Arial"/>
                <a:cs typeface="Arial"/>
              </a:rPr>
              <a:t>and</a:t>
            </a:r>
            <a:r>
              <a:rPr lang="en-IN" sz="1800" spc="-75" dirty="0">
                <a:latin typeface="Arial"/>
                <a:cs typeface="Arial"/>
              </a:rPr>
              <a:t> </a:t>
            </a:r>
            <a:r>
              <a:rPr lang="en-IN" sz="1800" dirty="0">
                <a:latin typeface="Arial"/>
                <a:cs typeface="Arial"/>
              </a:rPr>
              <a:t>external  </a:t>
            </a:r>
            <a:r>
              <a:rPr lang="en-IN" sz="1800" spc="-5" dirty="0">
                <a:latin typeface="Arial"/>
                <a:cs typeface="Arial"/>
              </a:rPr>
              <a:t>communications</a:t>
            </a:r>
          </a:p>
          <a:p>
            <a:pPr marL="391795" indent="-379730" algn="just">
              <a:lnSpc>
                <a:spcPct val="100000"/>
              </a:lnSpc>
              <a:spcBef>
                <a:spcPts val="745"/>
              </a:spcBef>
              <a:buFont typeface="Arial"/>
              <a:buAutoNum type="arabicPeriod" startAt="4"/>
              <a:tabLst>
                <a:tab pos="392430" algn="l"/>
              </a:tabLst>
            </a:pPr>
            <a:r>
              <a:rPr lang="en-IN" sz="1800" b="1" spc="-10" dirty="0">
                <a:latin typeface="Arial"/>
                <a:cs typeface="Arial"/>
              </a:rPr>
              <a:t>Lobbying</a:t>
            </a:r>
            <a:endParaRPr lang="en-IN" sz="1800" dirty="0">
              <a:latin typeface="Arial"/>
              <a:cs typeface="Arial"/>
            </a:endParaRPr>
          </a:p>
          <a:p>
            <a:pPr marL="622300" marR="5080" algn="just">
              <a:lnSpc>
                <a:spcPct val="100000"/>
              </a:lnSpc>
              <a:spcBef>
                <a:spcPts val="650"/>
              </a:spcBef>
            </a:pPr>
            <a:r>
              <a:rPr lang="en-IN" sz="1800" spc="-5" dirty="0">
                <a:latin typeface="Arial"/>
                <a:cs typeface="Arial"/>
              </a:rPr>
              <a:t>Dealing with </a:t>
            </a:r>
            <a:r>
              <a:rPr lang="en-IN" sz="1800" dirty="0">
                <a:latin typeface="Arial"/>
                <a:cs typeface="Arial"/>
              </a:rPr>
              <a:t>legislators </a:t>
            </a:r>
            <a:r>
              <a:rPr lang="en-IN" sz="1800" spc="-5" dirty="0">
                <a:latin typeface="Arial"/>
                <a:cs typeface="Arial"/>
              </a:rPr>
              <a:t>and government </a:t>
            </a:r>
            <a:r>
              <a:rPr lang="en-IN" sz="1800" spc="-10" dirty="0">
                <a:latin typeface="Arial"/>
                <a:cs typeface="Arial"/>
              </a:rPr>
              <a:t>officials  </a:t>
            </a:r>
            <a:r>
              <a:rPr lang="en-IN" sz="1800" dirty="0">
                <a:latin typeface="Arial"/>
                <a:cs typeface="Arial"/>
              </a:rPr>
              <a:t>to </a:t>
            </a:r>
            <a:r>
              <a:rPr lang="en-IN" sz="1800" spc="-5" dirty="0">
                <a:latin typeface="Arial"/>
                <a:cs typeface="Arial"/>
              </a:rPr>
              <a:t>promote or </a:t>
            </a:r>
            <a:r>
              <a:rPr lang="en-IN" sz="1800" dirty="0">
                <a:latin typeface="Arial"/>
                <a:cs typeface="Arial"/>
              </a:rPr>
              <a:t>defeat </a:t>
            </a:r>
            <a:r>
              <a:rPr lang="en-IN" sz="1800" spc="-5" dirty="0">
                <a:latin typeface="Arial"/>
                <a:cs typeface="Arial"/>
              </a:rPr>
              <a:t>legislation and</a:t>
            </a:r>
            <a:r>
              <a:rPr lang="en-IN" sz="1800" spc="15" dirty="0">
                <a:latin typeface="Arial"/>
                <a:cs typeface="Arial"/>
              </a:rPr>
              <a:t> </a:t>
            </a:r>
            <a:r>
              <a:rPr lang="en-IN" sz="1800" spc="-5" dirty="0">
                <a:latin typeface="Arial"/>
                <a:cs typeface="Arial"/>
              </a:rPr>
              <a:t>regulation</a:t>
            </a:r>
            <a:endParaRPr lang="en-IN" sz="1800" dirty="0">
              <a:latin typeface="Arial"/>
              <a:cs typeface="Arial"/>
            </a:endParaRPr>
          </a:p>
          <a:p>
            <a:pPr marL="391795" indent="-379730" algn="just">
              <a:lnSpc>
                <a:spcPct val="100000"/>
              </a:lnSpc>
              <a:spcBef>
                <a:spcPts val="650"/>
              </a:spcBef>
              <a:buFont typeface="Arial"/>
              <a:buAutoNum type="arabicPeriod" startAt="5"/>
              <a:tabLst>
                <a:tab pos="392430" algn="l"/>
              </a:tabLst>
            </a:pPr>
            <a:r>
              <a:rPr lang="en-IN" sz="1800" b="1" spc="-5" dirty="0">
                <a:latin typeface="Arial"/>
                <a:cs typeface="Arial"/>
              </a:rPr>
              <a:t>Counselling</a:t>
            </a:r>
            <a:endParaRPr lang="en-IN" sz="1800" dirty="0">
              <a:latin typeface="Arial"/>
              <a:cs typeface="Arial"/>
            </a:endParaRPr>
          </a:p>
          <a:p>
            <a:pPr marL="622300" marR="234315" algn="just">
              <a:lnSpc>
                <a:spcPct val="100000"/>
              </a:lnSpc>
              <a:spcBef>
                <a:spcPts val="650"/>
              </a:spcBef>
            </a:pPr>
            <a:r>
              <a:rPr lang="en-IN" sz="1800" dirty="0">
                <a:latin typeface="Arial"/>
                <a:cs typeface="Arial"/>
              </a:rPr>
              <a:t>Advising </a:t>
            </a:r>
            <a:r>
              <a:rPr lang="en-IN" sz="1800" spc="-5" dirty="0">
                <a:latin typeface="Arial"/>
                <a:cs typeface="Arial"/>
              </a:rPr>
              <a:t>management about public </a:t>
            </a:r>
            <a:r>
              <a:rPr lang="en-IN" sz="1800" dirty="0">
                <a:latin typeface="Arial"/>
                <a:cs typeface="Arial"/>
              </a:rPr>
              <a:t>issues </a:t>
            </a:r>
            <a:r>
              <a:rPr lang="en-IN" sz="1800" spc="-5" dirty="0">
                <a:latin typeface="Arial"/>
                <a:cs typeface="Arial"/>
              </a:rPr>
              <a:t>and  company </a:t>
            </a:r>
            <a:r>
              <a:rPr lang="en-IN" sz="1800" dirty="0">
                <a:latin typeface="Arial"/>
                <a:cs typeface="Arial"/>
              </a:rPr>
              <a:t>positions </a:t>
            </a:r>
            <a:r>
              <a:rPr lang="en-IN" sz="1800" spc="-5" dirty="0">
                <a:latin typeface="Arial"/>
                <a:cs typeface="Arial"/>
              </a:rPr>
              <a:t>and image. </a:t>
            </a:r>
            <a:r>
              <a:rPr lang="en-IN" sz="1800" dirty="0">
                <a:latin typeface="Arial"/>
                <a:cs typeface="Arial"/>
              </a:rPr>
              <a:t>This </a:t>
            </a:r>
            <a:r>
              <a:rPr lang="en-IN" sz="1800" spc="-5" dirty="0">
                <a:latin typeface="Arial"/>
                <a:cs typeface="Arial"/>
              </a:rPr>
              <a:t>includes</a:t>
            </a:r>
            <a:r>
              <a:rPr lang="en-IN" sz="1800" spc="-55" dirty="0">
                <a:latin typeface="Arial"/>
                <a:cs typeface="Arial"/>
              </a:rPr>
              <a:t> </a:t>
            </a:r>
            <a:r>
              <a:rPr lang="en-IN" sz="1800" spc="-5" dirty="0">
                <a:latin typeface="Arial"/>
                <a:cs typeface="Arial"/>
              </a:rPr>
              <a:t>in  </a:t>
            </a:r>
            <a:r>
              <a:rPr lang="en-IN" sz="1800" dirty="0">
                <a:latin typeface="Arial"/>
                <a:cs typeface="Arial"/>
              </a:rPr>
              <a:t>the event of a </a:t>
            </a:r>
            <a:r>
              <a:rPr lang="en-IN" sz="1800" spc="-5" dirty="0">
                <a:latin typeface="Arial"/>
                <a:cs typeface="Arial"/>
              </a:rPr>
              <a:t>product</a:t>
            </a:r>
            <a:r>
              <a:rPr lang="en-IN" sz="1800" spc="-50" dirty="0">
                <a:latin typeface="Arial"/>
                <a:cs typeface="Arial"/>
              </a:rPr>
              <a:t> </a:t>
            </a:r>
            <a:r>
              <a:rPr lang="en-IN" sz="1800" spc="-5" dirty="0">
                <a:latin typeface="Arial"/>
                <a:cs typeface="Arial"/>
              </a:rPr>
              <a:t>mishap.</a:t>
            </a:r>
            <a:endParaRPr lang="en-IN" sz="1800" dirty="0">
              <a:latin typeface="Arial"/>
              <a:cs typeface="Arial"/>
            </a:endParaRP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07611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70531"/>
            <a:ext cx="7888605" cy="2330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4. </a:t>
            </a:r>
            <a:r>
              <a:rPr sz="2800" b="1" spc="-5" dirty="0">
                <a:latin typeface="Arial"/>
                <a:cs typeface="Arial"/>
              </a:rPr>
              <a:t>Personal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selling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Face – to </a:t>
            </a:r>
            <a:r>
              <a:rPr sz="2800" dirty="0">
                <a:latin typeface="Arial"/>
                <a:cs typeface="Arial"/>
              </a:rPr>
              <a:t>–face interaction </a:t>
            </a:r>
            <a:r>
              <a:rPr sz="2800" spc="-5" dirty="0">
                <a:latin typeface="Arial"/>
                <a:cs typeface="Arial"/>
              </a:rPr>
              <a:t>with one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more  </a:t>
            </a:r>
            <a:r>
              <a:rPr sz="2800" dirty="0">
                <a:latin typeface="Arial"/>
                <a:cs typeface="Arial"/>
              </a:rPr>
              <a:t>prospective purchasers for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purpose of  </a:t>
            </a:r>
            <a:r>
              <a:rPr sz="2800" spc="-5" dirty="0">
                <a:latin typeface="Arial"/>
                <a:cs typeface="Arial"/>
              </a:rPr>
              <a:t>making </a:t>
            </a:r>
            <a:r>
              <a:rPr sz="2800" dirty="0">
                <a:latin typeface="Arial"/>
                <a:cs typeface="Arial"/>
              </a:rPr>
              <a:t>presentations, </a:t>
            </a:r>
            <a:r>
              <a:rPr sz="2800" spc="-5" dirty="0">
                <a:latin typeface="Arial"/>
                <a:cs typeface="Arial"/>
              </a:rPr>
              <a:t>answering </a:t>
            </a:r>
            <a:r>
              <a:rPr sz="2800" dirty="0">
                <a:latin typeface="Arial"/>
                <a:cs typeface="Arial"/>
              </a:rPr>
              <a:t>questions and  procuring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orders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75497"/>
            <a:ext cx="7255509" cy="34004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700" b="1" spc="-5" dirty="0">
                <a:latin typeface="Arial"/>
                <a:cs typeface="Arial"/>
              </a:rPr>
              <a:t>Personal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selling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Is the </a:t>
            </a:r>
            <a:r>
              <a:rPr sz="2700" spc="-5" dirty="0">
                <a:latin typeface="Arial"/>
                <a:cs typeface="Arial"/>
              </a:rPr>
              <a:t>most effective tool </a:t>
            </a:r>
            <a:r>
              <a:rPr sz="2700" dirty="0">
                <a:latin typeface="Arial"/>
                <a:cs typeface="Arial"/>
              </a:rPr>
              <a:t>at </a:t>
            </a:r>
            <a:r>
              <a:rPr sz="2700" spc="-5" dirty="0">
                <a:latin typeface="Arial"/>
                <a:cs typeface="Arial"/>
              </a:rPr>
              <a:t>later </a:t>
            </a:r>
            <a:r>
              <a:rPr sz="2700" dirty="0">
                <a:latin typeface="Arial"/>
                <a:cs typeface="Arial"/>
              </a:rPr>
              <a:t>stages of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buying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process.</a:t>
            </a:r>
            <a:endParaRPr sz="2700">
              <a:latin typeface="Arial"/>
              <a:cs typeface="Arial"/>
            </a:endParaRPr>
          </a:p>
          <a:p>
            <a:pPr marL="354965" marR="3082925" indent="-354965">
              <a:lnSpc>
                <a:spcPct val="12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Particularly </a:t>
            </a:r>
            <a:r>
              <a:rPr sz="2700" spc="-5" dirty="0">
                <a:latin typeface="Arial"/>
                <a:cs typeface="Arial"/>
              </a:rPr>
              <a:t>in building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up  o Buyer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preference</a:t>
            </a:r>
            <a:endParaRPr sz="27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45"/>
              </a:spcBef>
              <a:buChar char="o"/>
              <a:tabLst>
                <a:tab pos="756920" algn="l"/>
              </a:tabLst>
            </a:pPr>
            <a:r>
              <a:rPr sz="2700" dirty="0">
                <a:latin typeface="Arial"/>
                <a:cs typeface="Arial"/>
              </a:rPr>
              <a:t>Conviction</a:t>
            </a:r>
            <a:endParaRPr sz="27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50"/>
              </a:spcBef>
              <a:buChar char="o"/>
              <a:tabLst>
                <a:tab pos="756920" algn="l"/>
              </a:tabLst>
            </a:pPr>
            <a:r>
              <a:rPr sz="2700" dirty="0">
                <a:latin typeface="Arial"/>
                <a:cs typeface="Arial"/>
              </a:rPr>
              <a:t>Action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84247"/>
            <a:ext cx="7929880" cy="29991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Arial"/>
                <a:cs typeface="Arial"/>
              </a:rPr>
              <a:t>Promotion</a:t>
            </a:r>
            <a:endParaRPr sz="2800">
              <a:latin typeface="Arial"/>
              <a:cs typeface="Arial"/>
            </a:endParaRPr>
          </a:p>
          <a:p>
            <a:pPr marL="756285" marR="646430" indent="-287020">
              <a:lnSpc>
                <a:spcPct val="100000"/>
              </a:lnSpc>
              <a:spcBef>
                <a:spcPts val="560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do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30" dirty="0">
                <a:latin typeface="Carlito"/>
                <a:cs typeface="Carlito"/>
              </a:rPr>
              <a:t>make </a:t>
            </a:r>
            <a:r>
              <a:rPr sz="2800" spc="-20" dirty="0">
                <a:latin typeface="Carlito"/>
                <a:cs typeface="Carlito"/>
              </a:rPr>
              <a:t>customers </a:t>
            </a:r>
            <a:r>
              <a:rPr sz="2800" spc="-25" dirty="0">
                <a:latin typeface="Carlito"/>
                <a:cs typeface="Carlito"/>
              </a:rPr>
              <a:t>aware </a:t>
            </a:r>
            <a:r>
              <a:rPr sz="2800" spc="-5" dirty="0">
                <a:latin typeface="Carlito"/>
                <a:cs typeface="Carlito"/>
              </a:rPr>
              <a:t>about the  </a:t>
            </a:r>
            <a:r>
              <a:rPr sz="2800" spc="-15" dirty="0">
                <a:latin typeface="Carlito"/>
                <a:cs typeface="Carlito"/>
              </a:rPr>
              <a:t>product</a:t>
            </a:r>
            <a:endParaRPr sz="280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do </a:t>
            </a:r>
            <a:r>
              <a:rPr sz="2800" spc="-15" dirty="0">
                <a:latin typeface="Carlito"/>
                <a:cs typeface="Carlito"/>
              </a:rPr>
              <a:t>we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communicate?</a:t>
            </a:r>
            <a:endParaRPr sz="280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Problem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integrated </a:t>
            </a:r>
            <a:r>
              <a:rPr sz="2800" spc="-15" dirty="0">
                <a:latin typeface="Carlito"/>
                <a:cs typeface="Carlito"/>
              </a:rPr>
              <a:t>marketing </a:t>
            </a:r>
            <a:r>
              <a:rPr sz="2800" spc="-10" dirty="0">
                <a:latin typeface="Carlito"/>
                <a:cs typeface="Carlito"/>
              </a:rPr>
              <a:t>communications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800" spc="-5" dirty="0">
                <a:latin typeface="Arial"/>
                <a:cs typeface="Arial"/>
              </a:rPr>
              <a:t>What is the communication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1232357"/>
            <a:ext cx="5583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PROMOTION IN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MARKETING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705098"/>
            <a:ext cx="7568565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Personal selling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Three distinctive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qualities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Personal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confrontation</a:t>
            </a:r>
            <a:endParaRPr sz="2400">
              <a:latin typeface="Arial"/>
              <a:cs typeface="Arial"/>
            </a:endParaRPr>
          </a:p>
          <a:p>
            <a:pPr marL="6223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Immediate </a:t>
            </a:r>
            <a:r>
              <a:rPr sz="2400" spc="-5" dirty="0">
                <a:latin typeface="Arial"/>
                <a:cs typeface="Arial"/>
              </a:rPr>
              <a:t>and interactive relationship between </a:t>
            </a:r>
            <a:r>
              <a:rPr sz="2400" dirty="0">
                <a:latin typeface="Arial"/>
                <a:cs typeface="Arial"/>
              </a:rPr>
              <a:t>two  </a:t>
            </a:r>
            <a:r>
              <a:rPr sz="2400" spc="-5" dirty="0">
                <a:latin typeface="Arial"/>
                <a:cs typeface="Arial"/>
              </a:rPr>
              <a:t>or more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persons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Cultivation</a:t>
            </a:r>
            <a:endParaRPr sz="240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575"/>
              </a:spcBef>
              <a:buChar char="-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"/>
                <a:cs typeface="Arial"/>
              </a:rPr>
              <a:t>Encourages personal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relationship</a:t>
            </a:r>
            <a:endParaRPr sz="240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575"/>
              </a:spcBef>
              <a:buChar char="-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"/>
                <a:cs typeface="Arial"/>
              </a:rPr>
              <a:t>Informal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Response</a:t>
            </a:r>
            <a:endParaRPr sz="240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575"/>
              </a:spcBef>
              <a:buChar char="-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"/>
                <a:cs typeface="Arial"/>
              </a:rPr>
              <a:t>Buyer under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obligation</a:t>
            </a:r>
            <a:endParaRPr sz="240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575"/>
              </a:spcBef>
              <a:buChar char="-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"/>
                <a:cs typeface="Arial"/>
              </a:rPr>
              <a:t>Listen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sales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talk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9076" y="911732"/>
            <a:ext cx="5627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95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70531"/>
            <a:ext cx="7808595" cy="2330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IN" sz="2800" b="1" spc="-5" dirty="0">
                <a:latin typeface="Arial"/>
                <a:cs typeface="Arial"/>
              </a:rPr>
              <a:t>5. </a:t>
            </a:r>
            <a:r>
              <a:rPr sz="2800" b="1" spc="-5" dirty="0">
                <a:latin typeface="Arial"/>
                <a:cs typeface="Arial"/>
              </a:rPr>
              <a:t>Direct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marketing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2800" spc="-5" dirty="0">
                <a:latin typeface="Arial"/>
                <a:cs typeface="Arial"/>
              </a:rPr>
              <a:t>-	Is an </a:t>
            </a:r>
            <a:r>
              <a:rPr sz="2800" dirty="0">
                <a:latin typeface="Arial"/>
                <a:cs typeface="Arial"/>
              </a:rPr>
              <a:t>interactive </a:t>
            </a:r>
            <a:r>
              <a:rPr sz="2800" spc="-5" dirty="0">
                <a:latin typeface="Arial"/>
                <a:cs typeface="Arial"/>
              </a:rPr>
              <a:t>marketing system that uses or  one or more advertising media to </a:t>
            </a:r>
            <a:r>
              <a:rPr sz="2800" spc="-10" dirty="0">
                <a:latin typeface="Arial"/>
                <a:cs typeface="Arial"/>
              </a:rPr>
              <a:t>effect </a:t>
            </a:r>
            <a:r>
              <a:rPr sz="2800" spc="-5" dirty="0">
                <a:latin typeface="Arial"/>
                <a:cs typeface="Arial"/>
              </a:rPr>
              <a:t>a  measurable </a:t>
            </a:r>
            <a:r>
              <a:rPr sz="2800" dirty="0">
                <a:latin typeface="Arial"/>
                <a:cs typeface="Arial"/>
              </a:rPr>
              <a:t>response and/or transaction </a:t>
            </a:r>
            <a:r>
              <a:rPr sz="2800" spc="-5" dirty="0">
                <a:latin typeface="Arial"/>
                <a:cs typeface="Arial"/>
              </a:rPr>
              <a:t>at any  location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1232357"/>
            <a:ext cx="5583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PROMOTION IN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09978"/>
            <a:ext cx="7872095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Direct marketing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5" dirty="0">
                <a:latin typeface="Arial"/>
                <a:cs typeface="Arial"/>
              </a:rPr>
              <a:t> characteristics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AutoNum type="arabicPeriod"/>
              <a:tabLst>
                <a:tab pos="622300" algn="l"/>
                <a:tab pos="622935" algn="l"/>
              </a:tabLst>
            </a:pPr>
            <a:r>
              <a:rPr sz="2400" b="1" dirty="0">
                <a:latin typeface="Arial"/>
                <a:cs typeface="Arial"/>
              </a:rPr>
              <a:t>Non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public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Message is addressed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specific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AutoNum type="arabicPeriod" startAt="2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Arial"/>
                <a:cs typeface="Arial"/>
              </a:rPr>
              <a:t>Customized</a:t>
            </a:r>
            <a:endParaRPr sz="2400">
              <a:latin typeface="Arial"/>
              <a:cs typeface="Arial"/>
            </a:endParaRPr>
          </a:p>
          <a:p>
            <a:pPr marL="622300" marR="5080">
              <a:lnSpc>
                <a:spcPts val="2310"/>
              </a:lnSpc>
              <a:spcBef>
                <a:spcPts val="555"/>
              </a:spcBef>
            </a:pPr>
            <a:r>
              <a:rPr sz="2400" spc="-5" dirty="0">
                <a:latin typeface="Arial"/>
                <a:cs typeface="Arial"/>
              </a:rPr>
              <a:t>Message can be prepared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appeal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addressed  individual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10"/>
              </a:spcBef>
              <a:buAutoNum type="arabicPeriod" startAt="3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Arial"/>
                <a:cs typeface="Arial"/>
              </a:rPr>
              <a:t>Up-to-date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message can be prepared </a:t>
            </a:r>
            <a:r>
              <a:rPr sz="2400" dirty="0">
                <a:latin typeface="Arial"/>
                <a:cs typeface="Arial"/>
              </a:rPr>
              <a:t>very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quickly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AutoNum type="arabicPeriod" startAt="4"/>
              <a:tabLst>
                <a:tab pos="622300" algn="l"/>
                <a:tab pos="622935" algn="l"/>
              </a:tabLst>
            </a:pPr>
            <a:r>
              <a:rPr sz="2400" b="1" dirty="0">
                <a:latin typeface="Arial"/>
                <a:cs typeface="Arial"/>
              </a:rPr>
              <a:t>Interactive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The message </a:t>
            </a:r>
            <a:r>
              <a:rPr sz="2400" dirty="0">
                <a:latin typeface="Arial"/>
                <a:cs typeface="Arial"/>
              </a:rPr>
              <a:t>can be </a:t>
            </a:r>
            <a:r>
              <a:rPr sz="2400" spc="-5" dirty="0">
                <a:latin typeface="Arial"/>
                <a:cs typeface="Arial"/>
              </a:rPr>
              <a:t>changed depending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ts val="2590"/>
              </a:lnSpc>
            </a:pPr>
            <a:r>
              <a:rPr sz="2400" spc="-15" dirty="0">
                <a:latin typeface="Arial"/>
                <a:cs typeface="Arial"/>
              </a:rPr>
              <a:t>person’s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9076" y="987932"/>
            <a:ext cx="5627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95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70531"/>
            <a:ext cx="605409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latin typeface="Arial"/>
                <a:cs typeface="Arial"/>
              </a:rPr>
              <a:t>Major channels for direct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Face – to – </a:t>
            </a:r>
            <a:r>
              <a:rPr sz="2800" dirty="0">
                <a:latin typeface="Arial"/>
                <a:cs typeface="Arial"/>
              </a:rPr>
              <a:t>face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selling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Direct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mail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Catalogue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30" dirty="0">
                <a:latin typeface="Arial"/>
                <a:cs typeface="Arial"/>
              </a:rPr>
              <a:t>Telemarketing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Guide line for improving Promotion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038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Use Clear , Unambiguous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Emphasise the benefits of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Only Promise what can be delivered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Advertise to employee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Obtain and Maintain customer cooperation in the service Production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 Build on word of mouth 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Provide tangible clues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Develop continuity in advertising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Remove post purchase anxiety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Brand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Proper training of customers</a:t>
            </a:r>
          </a:p>
        </p:txBody>
      </p:sp>
    </p:spTree>
    <p:extLst>
      <p:ext uri="{BB962C8B-B14F-4D97-AF65-F5344CB8AC3E}">
        <p14:creationId xmlns:p14="http://schemas.microsoft.com/office/powerpoint/2010/main" val="259197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330440" cy="932596"/>
          </a:xfrm>
        </p:spPr>
        <p:txBody>
          <a:bodyPr/>
          <a:lstStyle/>
          <a:p>
            <a:r>
              <a:rPr lang="en-IN" b="1" dirty="0"/>
              <a:t>Green Marketing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38400"/>
            <a:ext cx="7711441" cy="3429000"/>
          </a:xfrm>
        </p:spPr>
        <p:txBody>
          <a:bodyPr/>
          <a:lstStyle/>
          <a:p>
            <a:pPr algn="just"/>
            <a:r>
              <a:rPr lang="en-IN" b="1" dirty="0"/>
              <a:t>Green marketing</a:t>
            </a:r>
            <a:r>
              <a:rPr lang="en-IN" dirty="0"/>
              <a:t> is the marketing of products that are presumed to be environmentally safe. It incorporates a broad range of activities, including product modification, changes to the production process, sustainable packaging, as well as modifying advertising. Yet defining </a:t>
            </a:r>
            <a:r>
              <a:rPr lang="en-IN" i="1" dirty="0"/>
              <a:t>green marketing</a:t>
            </a:r>
            <a:r>
              <a:rPr lang="en-IN" dirty="0"/>
              <a:t> is not a simple task where several meanings intersect and contradict each other; an example of this will be the existence of varying social, environmental and retail definitions attached to this term. Other similar terms used are </a:t>
            </a:r>
            <a:r>
              <a:rPr lang="en-IN" i="1" dirty="0"/>
              <a:t>environmental marketing</a:t>
            </a:r>
            <a:r>
              <a:rPr lang="en-IN" dirty="0"/>
              <a:t> and </a:t>
            </a:r>
            <a:r>
              <a:rPr lang="en-IN" i="1" dirty="0"/>
              <a:t>ecological marketing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8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3600" dirty="0"/>
              <a:t>Green Marketing Methods/ Strategies</a:t>
            </a:r>
            <a:br>
              <a:rPr lang="en-IN" sz="3600" dirty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Using eco-friendly paper and inks for print marketing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Skipping the printed materials altogether and option for electronic marketing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Having a recycling program and responsible waste disposal practices 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Using eco-friendly product packaging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Using efficient packing and shipping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Using eco-friendly power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Taking steps to offset environmental impact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408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“Greenwashing”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734"/>
            <a:ext cx="8305799" cy="4023360"/>
          </a:xfrm>
        </p:spPr>
        <p:txBody>
          <a:bodyPr/>
          <a:lstStyle/>
          <a:p>
            <a:pPr algn="just"/>
            <a:r>
              <a:rPr lang="en-IN" dirty="0"/>
              <a:t>Some marketers try to capitalize on the growing number of green consumers by simply taking a green marketing approach to products that might not otherwise be considered green. </a:t>
            </a:r>
          </a:p>
          <a:p>
            <a:pPr algn="just"/>
            <a:r>
              <a:rPr lang="en-IN" dirty="0"/>
              <a:t>They try to position their products as a better choice for the environment when they’re really not. An example of this is when a company uses the </a:t>
            </a:r>
            <a:r>
              <a:rPr lang="en-IN" dirty="0" err="1"/>
              <a:t>color</a:t>
            </a:r>
            <a:r>
              <a:rPr lang="en-IN" dirty="0"/>
              <a:t> green in their packaging, or the word green somewhere in their messaging, when there isn’t anything particularly eco-friendly about their product, nor it’s not more eco-friendly than competing products</a:t>
            </a:r>
            <a:r>
              <a:rPr lang="en-IN"/>
              <a:t>. </a:t>
            </a:r>
          </a:p>
          <a:p>
            <a:pPr algn="just"/>
            <a:r>
              <a:rPr lang="en-IN"/>
              <a:t>Greenwashing </a:t>
            </a:r>
            <a:r>
              <a:rPr lang="en-IN" dirty="0"/>
              <a:t>is not only misleading, but it can also be damaging to a company’s reputation.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101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Niche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IN" dirty="0"/>
          </a:p>
          <a:p>
            <a:pPr algn="just"/>
            <a:r>
              <a:rPr lang="en-IN" dirty="0"/>
              <a:t>Niche marketing is a targeted marketing plan that </a:t>
            </a:r>
            <a:r>
              <a:rPr lang="en-IN" dirty="0" err="1"/>
              <a:t>centers</a:t>
            </a:r>
            <a:r>
              <a:rPr lang="en-IN" dirty="0"/>
              <a:t> on a specific portion of the market that possesses a higher potential in connecting with a given product or service offered. This allows a brand to zero in on strategically selected channels and media platforms that can help the company reach its respected audience at a better rate. Here, marketers tailor their marketing strategies according to a predicted response.</a:t>
            </a:r>
          </a:p>
        </p:txBody>
      </p:sp>
    </p:spTree>
    <p:extLst>
      <p:ext uri="{BB962C8B-B14F-4D97-AF65-F5344CB8AC3E}">
        <p14:creationId xmlns:p14="http://schemas.microsoft.com/office/powerpoint/2010/main" val="3451597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>
            <a:normAutofit/>
          </a:bodyPr>
          <a:lstStyle/>
          <a:p>
            <a:r>
              <a:rPr lang="en-IN" sz="4000" dirty="0"/>
              <a:t>Few Sectors for Niche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Computers</a:t>
            </a:r>
          </a:p>
          <a:p>
            <a:r>
              <a:rPr lang="en-IN" b="1" dirty="0"/>
              <a:t>Music</a:t>
            </a:r>
          </a:p>
          <a:p>
            <a:r>
              <a:rPr lang="en-IN" b="1" dirty="0"/>
              <a:t>Fashion</a:t>
            </a:r>
          </a:p>
          <a:p>
            <a:r>
              <a:rPr lang="en-IN" b="1" dirty="0"/>
              <a:t>Engineering firms</a:t>
            </a:r>
          </a:p>
          <a:p>
            <a:r>
              <a:rPr lang="en-IN" b="1" dirty="0"/>
              <a:t>Travel and Tourism</a:t>
            </a:r>
          </a:p>
          <a:p>
            <a:r>
              <a:rPr lang="en-IN" b="1" dirty="0"/>
              <a:t>Health and Fitness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07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0838" y="1137869"/>
            <a:ext cx="68059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Marketing</a:t>
            </a:r>
            <a:r>
              <a:rPr sz="4400" b="0" spc="-3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Communications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875" y="1971675"/>
            <a:ext cx="3067050" cy="215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6800" y="2813389"/>
            <a:ext cx="202953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Advertising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38250" y="1971675"/>
            <a:ext cx="7686675" cy="4695825"/>
            <a:chOff x="1238250" y="1971675"/>
            <a:chExt cx="7686675" cy="4695825"/>
          </a:xfrm>
        </p:grpSpPr>
        <p:sp>
          <p:nvSpPr>
            <p:cNvPr id="9" name="object 9"/>
            <p:cNvSpPr/>
            <p:nvPr/>
          </p:nvSpPr>
          <p:spPr>
            <a:xfrm>
              <a:off x="1238250" y="3448050"/>
              <a:ext cx="3171825" cy="2257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7875" y="1971675"/>
              <a:ext cx="3067050" cy="2152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0650" y="3448050"/>
              <a:ext cx="3171825" cy="2257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3250" y="4362450"/>
              <a:ext cx="3248025" cy="2305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67347" y="2449193"/>
            <a:ext cx="20119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0099"/>
                </a:solidFill>
                <a:latin typeface="Carlito"/>
                <a:cs typeface="Carlito"/>
              </a:rPr>
              <a:t>Direct  </a:t>
            </a:r>
            <a:r>
              <a:rPr sz="2800" b="1" spc="-10" dirty="0">
                <a:solidFill>
                  <a:srgbClr val="000099"/>
                </a:solidFill>
                <a:latin typeface="Carlito"/>
                <a:cs typeface="Carlito"/>
              </a:rPr>
              <a:t>Mar</a:t>
            </a:r>
            <a:r>
              <a:rPr sz="2800" b="1" spc="-70" dirty="0">
                <a:solidFill>
                  <a:srgbClr val="000099"/>
                </a:solidFill>
                <a:latin typeface="Carlito"/>
                <a:cs typeface="Carlito"/>
              </a:rPr>
              <a:t>k</a:t>
            </a:r>
            <a:r>
              <a:rPr sz="2800" b="1" spc="-35" dirty="0">
                <a:solidFill>
                  <a:srgbClr val="000099"/>
                </a:solidFill>
                <a:latin typeface="Carlito"/>
                <a:cs typeface="Carlito"/>
              </a:rPr>
              <a:t>e</a:t>
            </a:r>
            <a:r>
              <a:rPr sz="2800" b="1" spc="-5" dirty="0">
                <a:solidFill>
                  <a:srgbClr val="000099"/>
                </a:solidFill>
                <a:latin typeface="Carlito"/>
                <a:cs typeface="Carlito"/>
              </a:rPr>
              <a:t>ting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7279" y="3897247"/>
            <a:ext cx="179971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114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66"/>
                </a:solidFill>
                <a:latin typeface="Carlito"/>
                <a:cs typeface="Carlito"/>
              </a:rPr>
              <a:t>Sales  </a:t>
            </a:r>
            <a:r>
              <a:rPr sz="2800" b="1" spc="-10" dirty="0">
                <a:solidFill>
                  <a:srgbClr val="000066"/>
                </a:solidFill>
                <a:latin typeface="Carlito"/>
                <a:cs typeface="Carlito"/>
              </a:rPr>
              <a:t>P</a:t>
            </a:r>
            <a:r>
              <a:rPr sz="2800" b="1" spc="-40" dirty="0">
                <a:solidFill>
                  <a:srgbClr val="000066"/>
                </a:solidFill>
                <a:latin typeface="Carlito"/>
                <a:cs typeface="Carlito"/>
              </a:rPr>
              <a:t>r</a:t>
            </a:r>
            <a:r>
              <a:rPr sz="2800" b="1" spc="-5" dirty="0">
                <a:solidFill>
                  <a:srgbClr val="000066"/>
                </a:solidFill>
                <a:latin typeface="Carlito"/>
                <a:cs typeface="Carlito"/>
              </a:rPr>
              <a:t>omotion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33947" y="3897247"/>
            <a:ext cx="173329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622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66"/>
                </a:solidFill>
                <a:latin typeface="Carlito"/>
                <a:cs typeface="Carlito"/>
              </a:rPr>
              <a:t>Public  </a:t>
            </a:r>
            <a:r>
              <a:rPr sz="2800" b="1" spc="-45" dirty="0">
                <a:solidFill>
                  <a:srgbClr val="000066"/>
                </a:solidFill>
                <a:latin typeface="Carlito"/>
                <a:cs typeface="Carlito"/>
              </a:rPr>
              <a:t>R</a:t>
            </a:r>
            <a:r>
              <a:rPr sz="2800" b="1" spc="-10" dirty="0">
                <a:solidFill>
                  <a:srgbClr val="000066"/>
                </a:solidFill>
                <a:latin typeface="Carlito"/>
                <a:cs typeface="Carlito"/>
              </a:rPr>
              <a:t>el</a:t>
            </a:r>
            <a:r>
              <a:rPr sz="2800" b="1" spc="-40" dirty="0">
                <a:solidFill>
                  <a:srgbClr val="000066"/>
                </a:solidFill>
                <a:latin typeface="Carlito"/>
                <a:cs typeface="Carlito"/>
              </a:rPr>
              <a:t>a</a:t>
            </a:r>
            <a:r>
              <a:rPr sz="2800" b="1" spc="-5" dirty="0">
                <a:solidFill>
                  <a:srgbClr val="000066"/>
                </a:solidFill>
                <a:latin typeface="Carlito"/>
                <a:cs typeface="Carlito"/>
              </a:rPr>
              <a:t>tions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1260" y="4964047"/>
            <a:ext cx="209473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Carlito"/>
                <a:cs typeface="Carlito"/>
              </a:rPr>
              <a:t>P</a:t>
            </a:r>
            <a:r>
              <a:rPr sz="2800" b="1" spc="-10" dirty="0">
                <a:latin typeface="Carlito"/>
                <a:cs typeface="Carlito"/>
              </a:rPr>
              <a:t>e</a:t>
            </a:r>
            <a:r>
              <a:rPr sz="2800" b="1" spc="-45" dirty="0">
                <a:latin typeface="Carlito"/>
                <a:cs typeface="Carlito"/>
              </a:rPr>
              <a:t>r</a:t>
            </a:r>
            <a:r>
              <a:rPr sz="2800" b="1" spc="-5" dirty="0">
                <a:latin typeface="Carlito"/>
                <a:cs typeface="Carlito"/>
              </a:rPr>
              <a:t>sonal  Selling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47800"/>
          </a:xfrm>
        </p:spPr>
        <p:txBody>
          <a:bodyPr>
            <a:normAutofit/>
          </a:bodyPr>
          <a:lstStyle/>
          <a:p>
            <a:r>
              <a:rPr lang="en-IN" sz="4000" b="1" dirty="0"/>
              <a:t>Common Niche Marketing Strategies</a:t>
            </a:r>
            <a:br>
              <a:rPr lang="en-IN" sz="4000" b="1" dirty="0"/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Word-of-Mouth Campaigns</a:t>
            </a:r>
          </a:p>
          <a:p>
            <a:r>
              <a:rPr lang="en-IN" b="1" dirty="0"/>
              <a:t>(</a:t>
            </a:r>
            <a:r>
              <a:rPr lang="en-IN" dirty="0"/>
              <a:t>This subtle approach to marketing focuses more on the conversations made among consumers. Unlike most advertising materials, brand exposure in this type of campaign is relatively low key)</a:t>
            </a:r>
            <a:endParaRPr lang="en-IN" b="1" dirty="0"/>
          </a:p>
          <a:p>
            <a:r>
              <a:rPr lang="en-IN" b="1" dirty="0"/>
              <a:t>Targeted Collateral Campaigns</a:t>
            </a:r>
          </a:p>
          <a:p>
            <a:r>
              <a:rPr lang="en-IN" b="1" dirty="0"/>
              <a:t>(</a:t>
            </a:r>
            <a:r>
              <a:rPr lang="en-IN" dirty="0"/>
              <a:t>For this type of </a:t>
            </a:r>
            <a:r>
              <a:rPr lang="en-IN" dirty="0">
                <a:hlinkClick r:id="rId2"/>
              </a:rPr>
              <a:t>marketing strategy</a:t>
            </a:r>
            <a:r>
              <a:rPr lang="en-IN" dirty="0"/>
              <a:t>, consistent brand exposure is highly prioritized. For example, radio stations often play a niche genre of music to cater to a specific group of listeners)</a:t>
            </a:r>
            <a:endParaRPr lang="en-IN" b="1" dirty="0"/>
          </a:p>
          <a:p>
            <a:r>
              <a:rPr lang="en-IN" b="1" dirty="0"/>
              <a:t>Trusted-Messenger/Endorsement Campaigns</a:t>
            </a:r>
          </a:p>
          <a:p>
            <a:r>
              <a:rPr lang="en-IN" b="1" dirty="0"/>
              <a:t>(</a:t>
            </a:r>
            <a:r>
              <a:rPr lang="en-IN" dirty="0"/>
              <a:t>In an attempt to reach optimum market impact, many businesses utilize various </a:t>
            </a:r>
            <a:r>
              <a:rPr lang="en-IN" dirty="0">
                <a:hlinkClick r:id="rId3"/>
              </a:rPr>
              <a:t>celebrity marketing</a:t>
            </a:r>
            <a:r>
              <a:rPr lang="en-IN" dirty="0"/>
              <a:t> strategies to appeal to consumers. These endorsements often generate a lot of attention due to the collaborations made with these personalities and influencers.)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9669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Guerilla</a:t>
            </a:r>
            <a:r>
              <a:rPr lang="en-IN" b="1" dirty="0"/>
              <a:t> marketing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209800"/>
            <a:ext cx="7543801" cy="3659294"/>
          </a:xfrm>
        </p:spPr>
        <p:txBody>
          <a:bodyPr/>
          <a:lstStyle/>
          <a:p>
            <a:pPr algn="just" fontAlgn="base"/>
            <a:r>
              <a:rPr lang="en-IN" b="1" dirty="0" err="1"/>
              <a:t>Guerilla</a:t>
            </a:r>
            <a:r>
              <a:rPr lang="en-IN" b="1" dirty="0"/>
              <a:t> marketing</a:t>
            </a:r>
            <a:r>
              <a:rPr lang="en-IN" dirty="0"/>
              <a:t> is a set of marketing actions employed to launch a marketing campaign at</a:t>
            </a:r>
            <a:r>
              <a:rPr lang="en-IN" b="1" dirty="0"/>
              <a:t> a fraction of the price </a:t>
            </a:r>
            <a:r>
              <a:rPr lang="en-IN" dirty="0"/>
              <a:t>it would typically cost.</a:t>
            </a:r>
          </a:p>
          <a:p>
            <a:pPr algn="just" fontAlgn="base"/>
            <a:r>
              <a:rPr lang="en-IN" dirty="0"/>
              <a:t>The impact should be, of course, more significant regardless of the low budget invested in it.</a:t>
            </a:r>
          </a:p>
          <a:p>
            <a:pPr algn="just" fontAlgn="base"/>
            <a:r>
              <a:rPr lang="en-IN" dirty="0"/>
              <a:t>In other words, guerrilla marketing</a:t>
            </a:r>
            <a:r>
              <a:rPr lang="en-IN" b="1" dirty="0"/>
              <a:t> acts as a magnifying glass</a:t>
            </a:r>
            <a:r>
              <a:rPr lang="en-IN" dirty="0"/>
              <a:t> for the impact of a marketing campaign.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8836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923196"/>
          </a:xfrm>
        </p:spPr>
        <p:txBody>
          <a:bodyPr>
            <a:normAutofit fontScale="90000"/>
          </a:bodyPr>
          <a:lstStyle/>
          <a:p>
            <a:r>
              <a:rPr lang="en-IN" sz="2000" b="1" dirty="0"/>
              <a:t/>
            </a:r>
            <a:br>
              <a:rPr lang="en-IN" sz="2000" b="1" dirty="0"/>
            </a:br>
            <a:r>
              <a:rPr lang="en-IN" sz="2000" b="1" dirty="0"/>
              <a:t/>
            </a:r>
            <a:br>
              <a:rPr lang="en-IN" sz="2000" b="1" dirty="0"/>
            </a:br>
            <a:r>
              <a:rPr lang="en-IN" sz="2000" b="1" dirty="0"/>
              <a:t>Street Marketing</a:t>
            </a:r>
            <a:br>
              <a:rPr lang="en-IN" sz="2000" b="1" dirty="0"/>
            </a:br>
            <a:r>
              <a:rPr lang="en-IN" sz="2000" b="1" dirty="0"/>
              <a:t/>
            </a:r>
            <a:br>
              <a:rPr lang="en-IN" sz="2000" b="1" dirty="0"/>
            </a:br>
            <a:r>
              <a:rPr lang="en-IN" sz="2000" dirty="0"/>
              <a:t>Street marketing is the more recently coined term for the </a:t>
            </a:r>
            <a:r>
              <a:rPr lang="en-IN" sz="2000" b="1" dirty="0"/>
              <a:t>outdoor guerrilla marketing type.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46263"/>
            <a:ext cx="51816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Ambient Marketing</a:t>
            </a:r>
            <a:br>
              <a:rPr lang="en-IN" b="1" dirty="0"/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6934" y="4495800"/>
            <a:ext cx="7110266" cy="11430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IN" dirty="0"/>
              <a:t>This type refers to marketing practices that help </a:t>
            </a:r>
            <a:r>
              <a:rPr lang="en-IN" b="1" dirty="0"/>
              <a:t>promote a product by interfering with the flow of things.</a:t>
            </a:r>
            <a:endParaRPr lang="en-IN" dirty="0"/>
          </a:p>
          <a:p>
            <a:pPr algn="just" fontAlgn="base"/>
            <a:r>
              <a:rPr lang="en-IN" dirty="0"/>
              <a:t>A common practice is when brands </a:t>
            </a:r>
            <a:r>
              <a:rPr lang="en-IN" b="1" dirty="0"/>
              <a:t>place ads at unconventional places</a:t>
            </a:r>
            <a:r>
              <a:rPr lang="en-IN" dirty="0"/>
              <a:t> to increase brand awareness creatively.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pic>
        <p:nvPicPr>
          <p:cNvPr id="7" name="Picture 2" descr="BIC employs an ambient guerrilla marketing tactic to intrigue passersby and increase brand vi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4" y="1149878"/>
            <a:ext cx="4880971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2057400"/>
            <a:ext cx="227076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With this creative marketing campaign, BIC makes a HUGE statement: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“Our razors are sharp enough to mow your lawn!”</a:t>
            </a:r>
          </a:p>
        </p:txBody>
      </p:sp>
    </p:spTree>
    <p:extLst>
      <p:ext uri="{BB962C8B-B14F-4D97-AF65-F5344CB8AC3E}">
        <p14:creationId xmlns:p14="http://schemas.microsoft.com/office/powerpoint/2010/main" val="418567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Ambush Marketing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N" dirty="0"/>
              <a:t>Event ambush marketing is when </a:t>
            </a:r>
            <a:r>
              <a:rPr lang="en-IN" b="1" dirty="0"/>
              <a:t>marketers take advantage of the audience of an event and use it to promote their product or service.</a:t>
            </a:r>
            <a:endParaRPr lang="en-IN" dirty="0"/>
          </a:p>
          <a:p>
            <a:pPr fontAlgn="base"/>
            <a:r>
              <a:rPr lang="en-IN" dirty="0"/>
              <a:t>Here’s all-time </a:t>
            </a:r>
            <a:r>
              <a:rPr lang="en-IN" dirty="0" err="1"/>
              <a:t>favorite</a:t>
            </a:r>
            <a:r>
              <a:rPr lang="en-IN" dirty="0"/>
              <a:t> guerrilla marketing example from </a:t>
            </a:r>
            <a:r>
              <a:rPr lang="en-IN" dirty="0">
                <a:hlinkClick r:id="rId2"/>
              </a:rPr>
              <a:t>Rona</a:t>
            </a:r>
            <a:r>
              <a:rPr lang="en-IN" dirty="0"/>
              <a:t>:</a:t>
            </a:r>
          </a:p>
          <a:p>
            <a:pPr fontAlgn="base"/>
            <a:endParaRPr lang="en-IN" dirty="0"/>
          </a:p>
          <a:p>
            <a:pPr lvl="8"/>
            <a:endParaRPr lang="en-IN" dirty="0"/>
          </a:p>
          <a:p>
            <a:endParaRPr lang="en-IN" dirty="0"/>
          </a:p>
        </p:txBody>
      </p:sp>
      <p:pic>
        <p:nvPicPr>
          <p:cNvPr id="5" name="Picture 2" descr="https://1030z2bnst92zo6j523feq9e-wpengine.netdna-ssl.com/wp-content/uploads/2020/08/Rona-ambush-marketing-campaign-e15966292282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4" y="3048000"/>
            <a:ext cx="3901055" cy="32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60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Guerrilla Projections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N" dirty="0"/>
              <a:t>This form of marketing involves </a:t>
            </a:r>
            <a:r>
              <a:rPr lang="en-IN" b="1" dirty="0"/>
              <a:t>mastering the installation of hidden projectors onto high-rise buildings</a:t>
            </a:r>
            <a:r>
              <a:rPr lang="en-IN" dirty="0"/>
              <a:t> at high-traffic streets to generate buzz.</a:t>
            </a:r>
          </a:p>
          <a:p>
            <a:pPr fontAlgn="base"/>
            <a:r>
              <a:rPr lang="en-IN" dirty="0"/>
              <a:t>For</a:t>
            </a:r>
            <a:r>
              <a:rPr lang="en-IN" b="1" dirty="0"/>
              <a:t> retail stores,</a:t>
            </a:r>
            <a:r>
              <a:rPr lang="en-IN" dirty="0"/>
              <a:t> this practice will </a:t>
            </a:r>
            <a:r>
              <a:rPr lang="en-IN" b="1" dirty="0"/>
              <a:t>generate additional foot traffic</a:t>
            </a:r>
            <a:r>
              <a:rPr lang="en-IN" dirty="0"/>
              <a:t> </a:t>
            </a:r>
            <a:r>
              <a:rPr lang="en-IN" b="1" dirty="0"/>
              <a:t>and increase brand awareness.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3" y="3581400"/>
            <a:ext cx="3581400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857414"/>
            <a:ext cx="3429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/>
              <a:t>Vueling, for instance, uses this simple guerrilla advertising campaign to intrigue passers-by.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0698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Experiential Marketing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IN" dirty="0"/>
              <a:t>This incredible guerrilla marketing idea is also known as</a:t>
            </a:r>
            <a:r>
              <a:rPr lang="en-IN" b="1" dirty="0"/>
              <a:t> </a:t>
            </a:r>
            <a:r>
              <a:rPr lang="en-IN" b="1" i="1" dirty="0"/>
              <a:t>participation marketing</a:t>
            </a:r>
            <a:r>
              <a:rPr lang="en-IN" b="1" dirty="0"/>
              <a:t> or </a:t>
            </a:r>
            <a:r>
              <a:rPr lang="en-IN" b="1" i="1" dirty="0"/>
              <a:t>live marketing</a:t>
            </a:r>
            <a:r>
              <a:rPr lang="en-IN" b="1" dirty="0"/>
              <a:t>.</a:t>
            </a:r>
            <a:endParaRPr lang="en-IN" dirty="0"/>
          </a:p>
          <a:p>
            <a:pPr algn="just" fontAlgn="base"/>
            <a:r>
              <a:rPr lang="en-IN" dirty="0"/>
              <a:t>Experiential marketing entails the </a:t>
            </a:r>
            <a:r>
              <a:rPr lang="en-IN" b="1" dirty="0"/>
              <a:t>creation of immersive, pop-up experiences</a:t>
            </a:r>
            <a:r>
              <a:rPr lang="en-IN" dirty="0"/>
              <a:t> that invite users to “</a:t>
            </a:r>
            <a:r>
              <a:rPr lang="en-IN" b="1" dirty="0"/>
              <a:t>talk, live, breathe” the brand.</a:t>
            </a:r>
            <a:endParaRPr lang="en-IN" dirty="0"/>
          </a:p>
          <a:p>
            <a:pPr algn="just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4762500" cy="311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962400"/>
            <a:ext cx="25146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For Volkswagen, a major automobile company, its unforgettable interactive piano campaign was a major hit.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901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727047"/>
            <a:ext cx="4554220" cy="498405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Arial"/>
                <a:cs typeface="Arial"/>
              </a:rPr>
              <a:t>Communication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</a:p>
          <a:p>
            <a:pPr marL="756285" indent="-287020">
              <a:lnSpc>
                <a:spcPct val="100000"/>
              </a:lnSpc>
              <a:spcBef>
                <a:spcPts val="17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Interactive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process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Between </a:t>
            </a:r>
            <a:r>
              <a:rPr sz="2000" spc="-10" dirty="0">
                <a:latin typeface="Carlito"/>
                <a:cs typeface="Carlito"/>
              </a:rPr>
              <a:t>company </a:t>
            </a:r>
            <a:r>
              <a:rPr sz="2000" dirty="0">
                <a:latin typeface="Carlito"/>
                <a:cs typeface="Carlito"/>
              </a:rPr>
              <a:t>and its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customers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Every aspect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communicates</a:t>
            </a:r>
          </a:p>
          <a:p>
            <a:pPr marL="756285" indent="-287020">
              <a:lnSpc>
                <a:spcPct val="100000"/>
              </a:lnSpc>
              <a:spcBef>
                <a:spcPts val="165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Product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styling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Price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5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Packaging</a:t>
            </a:r>
            <a:endParaRPr lang="en-IN"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5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dirty="0">
                <a:latin typeface="Carlito"/>
                <a:cs typeface="Carlito"/>
              </a:rPr>
              <a:t>Shape,</a:t>
            </a:r>
            <a:r>
              <a:rPr sz="2000" spc="-5" dirty="0">
                <a:latin typeface="Carlito"/>
                <a:cs typeface="Carlito"/>
              </a:rPr>
              <a:t> colour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65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Sales </a:t>
            </a:r>
            <a:r>
              <a:rPr sz="2000" spc="-10" dirty="0">
                <a:latin typeface="Carlito"/>
                <a:cs typeface="Carlito"/>
              </a:rPr>
              <a:t>personnel </a:t>
            </a:r>
            <a:r>
              <a:rPr sz="2000" spc="-5" dirty="0">
                <a:latin typeface="Carlito"/>
                <a:cs typeface="Carlito"/>
              </a:rPr>
              <a:t>dress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manners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Channel </a:t>
            </a:r>
            <a:r>
              <a:rPr sz="2000" spc="-10" dirty="0">
                <a:latin typeface="Carlito"/>
                <a:cs typeface="Carlito"/>
              </a:rPr>
              <a:t>partners behaviour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Office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décor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Sales </a:t>
            </a:r>
            <a:r>
              <a:rPr sz="2000" spc="-10" dirty="0">
                <a:latin typeface="Carlito"/>
                <a:cs typeface="Carlito"/>
              </a:rPr>
              <a:t>personnel </a:t>
            </a:r>
            <a:r>
              <a:rPr sz="2000" spc="-5" dirty="0">
                <a:latin typeface="Carlito"/>
                <a:cs typeface="Carlito"/>
              </a:rPr>
              <a:t>business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card</a:t>
            </a:r>
            <a:endParaRPr sz="20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Stationery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836421"/>
            <a:ext cx="5582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PROMOTION IN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MARKETING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1600200"/>
            <a:ext cx="7772400" cy="468718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Example</a:t>
            </a:r>
            <a:endParaRPr sz="2400" dirty="0">
              <a:latin typeface="Arial"/>
              <a:cs typeface="Arial"/>
            </a:endParaRPr>
          </a:p>
          <a:p>
            <a:pPr marL="355600" marR="242570" indent="-343535">
              <a:lnSpc>
                <a:spcPts val="2590"/>
              </a:lnSpc>
              <a:spcBef>
                <a:spcPts val="620"/>
              </a:spcBef>
            </a:pPr>
            <a:r>
              <a:rPr sz="2400" b="1" spc="-5" dirty="0">
                <a:latin typeface="Arial"/>
                <a:cs typeface="Arial"/>
              </a:rPr>
              <a:t>Customer </a:t>
            </a:r>
            <a:r>
              <a:rPr sz="2400" b="1" spc="5" dirty="0">
                <a:latin typeface="Arial"/>
                <a:cs typeface="Arial"/>
              </a:rPr>
              <a:t>wants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buy computers. </a:t>
            </a:r>
            <a:r>
              <a:rPr sz="2400" b="1" dirty="0">
                <a:latin typeface="Arial"/>
                <a:cs typeface="Arial"/>
              </a:rPr>
              <a:t>What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will  </a:t>
            </a:r>
            <a:r>
              <a:rPr sz="2400" b="1" spc="-5" dirty="0">
                <a:latin typeface="Arial"/>
                <a:cs typeface="Arial"/>
              </a:rPr>
              <a:t>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do?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5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0" dirty="0">
                <a:latin typeface="Carlito"/>
                <a:cs typeface="Carlito"/>
              </a:rPr>
              <a:t>Talk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others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90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See </a:t>
            </a:r>
            <a:r>
              <a:rPr sz="2400" dirty="0">
                <a:latin typeface="Carlito"/>
                <a:cs typeface="Carlito"/>
              </a:rPr>
              <a:t>ads </a:t>
            </a:r>
            <a:r>
              <a:rPr sz="2400" spc="-5" dirty="0">
                <a:latin typeface="Carlito"/>
                <a:cs typeface="Carlito"/>
              </a:rPr>
              <a:t>on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television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90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Read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articles</a:t>
            </a:r>
          </a:p>
          <a:p>
            <a:pPr marL="756285" indent="-287020">
              <a:lnSpc>
                <a:spcPct val="100000"/>
              </a:lnSpc>
              <a:spcBef>
                <a:spcPts val="290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Surf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internet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8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Go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computer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shop</a:t>
            </a:r>
            <a:endParaRPr sz="24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290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See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live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demonstration</a:t>
            </a:r>
            <a:endParaRPr sz="2400" dirty="0">
              <a:latin typeface="Carlito"/>
              <a:cs typeface="Carlito"/>
            </a:endParaRPr>
          </a:p>
          <a:p>
            <a:pPr marL="355600" marR="5080" indent="-260985" algn="just">
              <a:lnSpc>
                <a:spcPts val="2590"/>
              </a:lnSpc>
              <a:spcBef>
                <a:spcPts val="715"/>
              </a:spcBef>
            </a:pPr>
            <a:r>
              <a:rPr sz="2400" spc="-5" dirty="0">
                <a:latin typeface="Arial"/>
                <a:cs typeface="Arial"/>
              </a:rPr>
              <a:t>Marketers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understand which experiences  and impressions will have </a:t>
            </a:r>
            <a:r>
              <a:rPr sz="2400" dirty="0">
                <a:latin typeface="Arial"/>
                <a:cs typeface="Arial"/>
              </a:rPr>
              <a:t>the most </a:t>
            </a:r>
            <a:r>
              <a:rPr sz="2400" spc="-5" dirty="0">
                <a:latin typeface="Arial"/>
                <a:cs typeface="Arial"/>
              </a:rPr>
              <a:t>influence </a:t>
            </a:r>
            <a:r>
              <a:rPr sz="2400" dirty="0">
                <a:latin typeface="Arial"/>
                <a:cs typeface="Arial"/>
              </a:rPr>
              <a:t>at  </a:t>
            </a: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stage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buying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2960" y="822162"/>
            <a:ext cx="748284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5350" y="2247900"/>
            <a:ext cx="2943225" cy="184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5065" y="2134946"/>
            <a:ext cx="27095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Steps in  Developing  </a:t>
            </a:r>
            <a:r>
              <a:rPr sz="2800" b="1" dirty="0">
                <a:latin typeface="Arial"/>
                <a:cs typeface="Arial"/>
              </a:rPr>
              <a:t>Effective  </a:t>
            </a:r>
            <a:r>
              <a:rPr sz="2800" b="1" spc="-5" dirty="0">
                <a:latin typeface="Arial"/>
                <a:cs typeface="Arial"/>
              </a:rPr>
              <a:t>Communic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06899" y="304800"/>
            <a:ext cx="3715257" cy="5943600"/>
            <a:chOff x="4406900" y="973072"/>
            <a:chExt cx="2769870" cy="5885180"/>
          </a:xfrm>
        </p:grpSpPr>
        <p:sp>
          <p:nvSpPr>
            <p:cNvPr id="8" name="object 8"/>
            <p:cNvSpPr/>
            <p:nvPr/>
          </p:nvSpPr>
          <p:spPr>
            <a:xfrm>
              <a:off x="4482084" y="1048510"/>
              <a:ext cx="2694432" cy="5809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9600" y="985772"/>
              <a:ext cx="2667000" cy="5796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3250" y="979422"/>
              <a:ext cx="2679700" cy="5808980"/>
            </a:xfrm>
            <a:custGeom>
              <a:avLst/>
              <a:gdLst/>
              <a:ahLst/>
              <a:cxnLst/>
              <a:rect l="l" t="t" r="r" b="b"/>
              <a:pathLst>
                <a:path w="2679700" h="5808980">
                  <a:moveTo>
                    <a:pt x="0" y="5808726"/>
                  </a:moveTo>
                  <a:lnTo>
                    <a:pt x="2679700" y="5808726"/>
                  </a:lnTo>
                  <a:lnTo>
                    <a:pt x="2679700" y="0"/>
                  </a:lnTo>
                  <a:lnTo>
                    <a:pt x="0" y="0"/>
                  </a:lnTo>
                  <a:lnTo>
                    <a:pt x="0" y="58087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78202"/>
            <a:ext cx="7593330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2000" b="1" spc="-5" dirty="0">
                <a:latin typeface="Arial"/>
                <a:cs typeface="Arial"/>
              </a:rPr>
              <a:t>1. </a:t>
            </a:r>
            <a:r>
              <a:rPr sz="2000" b="1" spc="-5" dirty="0">
                <a:latin typeface="Arial"/>
                <a:cs typeface="Arial"/>
              </a:rPr>
              <a:t>Advertising</a:t>
            </a:r>
            <a:endParaRPr sz="2000" dirty="0">
              <a:latin typeface="Arial"/>
              <a:cs typeface="Arial"/>
            </a:endParaRPr>
          </a:p>
          <a:p>
            <a:pPr marL="756285" marR="5080" indent="-287020">
              <a:lnSpc>
                <a:spcPct val="160000"/>
              </a:lnSpc>
              <a:spcBef>
                <a:spcPts val="48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Any paid form of non personal presentation and promotion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ideas, goods or services by an identified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sponsor</a:t>
            </a:r>
          </a:p>
          <a:p>
            <a:pPr marL="756285" indent="-287020">
              <a:lnSpc>
                <a:spcPct val="100000"/>
              </a:lnSpc>
              <a:spcBef>
                <a:spcPts val="192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Is done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</a:p>
          <a:p>
            <a:pPr marL="1155700" lvl="1" indent="-229235">
              <a:lnSpc>
                <a:spcPct val="100000"/>
              </a:lnSpc>
              <a:spcBef>
                <a:spcPts val="1920"/>
              </a:spcBef>
              <a:buChar char="o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Commercial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organizations</a:t>
            </a:r>
          </a:p>
          <a:p>
            <a:pPr marL="1155700" lvl="1" indent="-229235">
              <a:lnSpc>
                <a:spcPct val="100000"/>
              </a:lnSpc>
              <a:spcBef>
                <a:spcPts val="1920"/>
              </a:spcBef>
              <a:buChar char="o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Government</a:t>
            </a:r>
          </a:p>
          <a:p>
            <a:pPr marL="1155700" lvl="1" indent="-229235">
              <a:lnSpc>
                <a:spcPct val="100000"/>
              </a:lnSpc>
              <a:spcBef>
                <a:spcPts val="1925"/>
              </a:spcBef>
              <a:buChar char="o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Non-profit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organizations</a:t>
            </a:r>
          </a:p>
          <a:p>
            <a:pPr marL="756285" indent="-287020">
              <a:lnSpc>
                <a:spcPct val="100000"/>
              </a:lnSpc>
              <a:spcBef>
                <a:spcPts val="1920"/>
              </a:spcBef>
              <a:buChar char="-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Direct messages to target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936" y="1232357"/>
            <a:ext cx="5583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PROMOTION IN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MARKETING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1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81303"/>
            <a:ext cx="7769860" cy="4447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Advertising can be used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</a:p>
          <a:p>
            <a:pPr marL="622300" indent="-610235">
              <a:lnSpc>
                <a:spcPct val="100000"/>
              </a:lnSpc>
              <a:buAutoNum type="arabicPeriod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Arial"/>
                <a:cs typeface="Arial"/>
              </a:rPr>
              <a:t>Long </a:t>
            </a:r>
            <a:r>
              <a:rPr sz="2400" b="1" dirty="0">
                <a:latin typeface="Arial"/>
                <a:cs typeface="Arial"/>
              </a:rPr>
              <a:t>term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image</a:t>
            </a:r>
            <a:endParaRPr sz="24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622300" algn="l"/>
                <a:tab pos="622935" algn="l"/>
              </a:tabLst>
            </a:pPr>
            <a:r>
              <a:rPr lang="en-IN" sz="2400" b="1" spc="-20" dirty="0">
                <a:latin typeface="Arial"/>
                <a:cs typeface="Arial"/>
              </a:rPr>
              <a:t>	</a:t>
            </a:r>
            <a:r>
              <a:rPr lang="en-IN" sz="2400" spc="-20" dirty="0">
                <a:latin typeface="Arial"/>
                <a:cs typeface="Arial"/>
              </a:rPr>
              <a:t>Image positioning</a:t>
            </a:r>
          </a:p>
          <a:p>
            <a:pPr marL="12065">
              <a:lnSpc>
                <a:spcPct val="100000"/>
              </a:lnSpc>
              <a:tabLst>
                <a:tab pos="622300" algn="l"/>
                <a:tab pos="622935" algn="l"/>
              </a:tabLst>
            </a:pPr>
            <a:r>
              <a:rPr lang="en-IN" sz="2400" b="1" spc="-20" dirty="0">
                <a:latin typeface="Arial"/>
                <a:cs typeface="Arial"/>
              </a:rPr>
              <a:t>2. </a:t>
            </a:r>
            <a:r>
              <a:rPr sz="2400" b="1" spc="-20" dirty="0">
                <a:latin typeface="Arial"/>
                <a:cs typeface="Arial"/>
              </a:rPr>
              <a:t>Trigger </a:t>
            </a:r>
            <a:r>
              <a:rPr sz="2400" b="1" spc="-5" dirty="0">
                <a:latin typeface="Arial"/>
                <a:cs typeface="Arial"/>
              </a:rPr>
              <a:t>quick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sales</a:t>
            </a:r>
            <a:endParaRPr sz="2400" dirty="0">
              <a:latin typeface="Arial"/>
              <a:cs typeface="Arial"/>
            </a:endParaRPr>
          </a:p>
          <a:p>
            <a:pPr marL="892175" lvl="1" indent="-270510">
              <a:lnSpc>
                <a:spcPct val="100000"/>
              </a:lnSpc>
              <a:buChar char="-"/>
              <a:tabLst>
                <a:tab pos="892175" algn="l"/>
                <a:tab pos="892810" algn="l"/>
              </a:tabLst>
            </a:pPr>
            <a:r>
              <a:rPr sz="2400" spc="-5" dirty="0">
                <a:latin typeface="Arial"/>
                <a:cs typeface="Arial"/>
              </a:rPr>
              <a:t>Buy one, </a:t>
            </a:r>
            <a:r>
              <a:rPr sz="2400" dirty="0">
                <a:latin typeface="Arial"/>
                <a:cs typeface="Arial"/>
              </a:rPr>
              <a:t>get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free</a:t>
            </a: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622300" algn="l"/>
                <a:tab pos="622935" algn="l"/>
              </a:tabLst>
            </a:pPr>
            <a:r>
              <a:rPr lang="en-IN" sz="2400" b="1" spc="-5" dirty="0">
                <a:latin typeface="Arial"/>
                <a:cs typeface="Arial"/>
              </a:rPr>
              <a:t>3. </a:t>
            </a:r>
            <a:r>
              <a:rPr sz="2400" b="1" spc="-5" dirty="0">
                <a:latin typeface="Arial"/>
                <a:cs typeface="Arial"/>
              </a:rPr>
              <a:t>Geographically dispersed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buyers</a:t>
            </a:r>
            <a:endParaRPr sz="2400" dirty="0">
              <a:latin typeface="Arial"/>
              <a:cs typeface="Arial"/>
            </a:endParaRPr>
          </a:p>
          <a:p>
            <a:pPr marL="927100" marR="3530600" lvl="1" indent="-304800">
              <a:lnSpc>
                <a:spcPct val="100000"/>
              </a:lnSpc>
              <a:buChar char="-"/>
              <a:tabLst>
                <a:tab pos="892175" algn="l"/>
                <a:tab pos="892810" algn="l"/>
              </a:tabLst>
            </a:pPr>
            <a:r>
              <a:rPr sz="2400" spc="-5" dirty="0">
                <a:latin typeface="Arial"/>
                <a:cs typeface="Arial"/>
              </a:rPr>
              <a:t>Lifebuoy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customers 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Rural</a:t>
            </a:r>
            <a:endParaRPr sz="2400" dirty="0">
              <a:latin typeface="Arial"/>
              <a:cs typeface="Arial"/>
            </a:endParaRPr>
          </a:p>
          <a:p>
            <a:pPr marL="1179830" lvl="2" indent="-253365">
              <a:lnSpc>
                <a:spcPct val="100000"/>
              </a:lnSpc>
              <a:buChar char="o"/>
              <a:tabLst>
                <a:tab pos="1180465" algn="l"/>
              </a:tabLst>
            </a:pPr>
            <a:r>
              <a:rPr sz="2400" spc="-5" dirty="0">
                <a:latin typeface="Arial"/>
                <a:cs typeface="Arial"/>
              </a:rPr>
              <a:t>Semi-urban</a:t>
            </a:r>
            <a:endParaRPr sz="2400" dirty="0">
              <a:latin typeface="Arial"/>
              <a:cs typeface="Arial"/>
            </a:endParaRPr>
          </a:p>
          <a:p>
            <a:pPr marL="1163320" lvl="2" indent="-236854">
              <a:lnSpc>
                <a:spcPct val="100000"/>
              </a:lnSpc>
              <a:buChar char="o"/>
              <a:tabLst>
                <a:tab pos="1163955" algn="l"/>
              </a:tabLst>
            </a:pPr>
            <a:r>
              <a:rPr sz="2400" spc="-5" dirty="0">
                <a:latin typeface="Arial"/>
                <a:cs typeface="Arial"/>
              </a:rPr>
              <a:t>All over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India</a:t>
            </a:r>
            <a:endParaRPr sz="24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622300" algn="l"/>
                <a:tab pos="622935" algn="l"/>
              </a:tabLst>
            </a:pPr>
            <a:r>
              <a:rPr lang="en-IN" sz="2400" b="1" spc="-5" dirty="0">
                <a:latin typeface="Arial"/>
                <a:cs typeface="Arial"/>
              </a:rPr>
              <a:t>4. </a:t>
            </a:r>
            <a:r>
              <a:rPr sz="2400" b="1" spc="-5" dirty="0">
                <a:latin typeface="Arial"/>
                <a:cs typeface="Arial"/>
              </a:rPr>
              <a:t>Brand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preference</a:t>
            </a:r>
            <a:endParaRPr sz="2400" dirty="0">
              <a:latin typeface="Arial"/>
              <a:cs typeface="Arial"/>
            </a:endParaRPr>
          </a:p>
          <a:p>
            <a:pPr marL="622300" marR="5080" lvl="1">
              <a:lnSpc>
                <a:spcPct val="80000"/>
              </a:lnSpc>
              <a:spcBef>
                <a:spcPts val="575"/>
              </a:spcBef>
              <a:buChar char="-"/>
              <a:tabLst>
                <a:tab pos="892175" algn="l"/>
                <a:tab pos="892810" algn="l"/>
              </a:tabLst>
            </a:pPr>
            <a:r>
              <a:rPr sz="2400" spc="-5" dirty="0">
                <a:latin typeface="Arial"/>
                <a:cs typeface="Arial"/>
              </a:rPr>
              <a:t>Surf comparing ordinary washing powder with  </a:t>
            </a:r>
            <a:r>
              <a:rPr sz="2400" dirty="0">
                <a:latin typeface="Arial"/>
                <a:cs typeface="Arial"/>
              </a:rPr>
              <a:t>surf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9076" y="912621"/>
            <a:ext cx="5627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95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4940"/>
            <a:ext cx="408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18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 </a:t>
            </a:r>
            <a:r>
              <a:rPr sz="1800" b="1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2157" y="159511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Module</a:t>
            </a:r>
            <a:r>
              <a:rPr sz="16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86380"/>
            <a:ext cx="4765040" cy="1004121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650"/>
              </a:spcBef>
              <a:buFont typeface="Arial"/>
              <a:buAutoNum type="arabicPeriod" startAt="5"/>
              <a:tabLst>
                <a:tab pos="392430" algn="l"/>
              </a:tabLst>
            </a:pPr>
            <a:r>
              <a:rPr sz="2700" b="1" spc="-5" dirty="0">
                <a:latin typeface="Arial"/>
                <a:cs typeface="Arial"/>
              </a:rPr>
              <a:t>Removing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misconceptions</a:t>
            </a:r>
            <a:endParaRPr sz="27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650"/>
              </a:spcBef>
              <a:buChar char="o"/>
              <a:tabLst>
                <a:tab pos="1156335" algn="l"/>
              </a:tabLst>
            </a:pPr>
            <a:r>
              <a:rPr sz="2700" spc="-15" dirty="0">
                <a:latin typeface="Carlito"/>
                <a:cs typeface="Carlito"/>
              </a:rPr>
              <a:t>Present </a:t>
            </a:r>
            <a:r>
              <a:rPr sz="2700" spc="-10" dirty="0">
                <a:latin typeface="Carlito"/>
                <a:cs typeface="Carlito"/>
              </a:rPr>
              <a:t>right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picture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PROMOTION IN</a:t>
            </a:r>
            <a:r>
              <a:rPr spc="-80" dirty="0"/>
              <a:t> </a:t>
            </a:r>
            <a:r>
              <a:rPr dirty="0"/>
              <a:t>MARKETING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1195</Words>
  <Application>Microsoft Office PowerPoint</Application>
  <PresentationFormat>On-screen Show (4:3)</PresentationFormat>
  <Paragraphs>281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Carlito</vt:lpstr>
      <vt:lpstr>Georgia</vt:lpstr>
      <vt:lpstr>Times New Roman</vt:lpstr>
      <vt:lpstr>Retrospect</vt:lpstr>
      <vt:lpstr>Unit-4, MBA-104</vt:lpstr>
      <vt:lpstr>PROMOTION IN MARKETING</vt:lpstr>
      <vt:lpstr>Marketing Communications</vt:lpstr>
      <vt:lpstr>PROMOTION IN MARKETING</vt:lpstr>
      <vt:lpstr>PROMOTION IN MARKETING</vt:lpstr>
      <vt:lpstr>Marketing of Infrastructure Services and Utilities</vt:lpstr>
      <vt:lpstr>PROMOTION IN MARKETING</vt:lpstr>
      <vt:lpstr>PROMOTION IN MARKETING</vt:lpstr>
      <vt:lpstr>PROMOTION IN MARKETING</vt:lpstr>
      <vt:lpstr>PROMOTION IN MARKETING</vt:lpstr>
      <vt:lpstr>PowerPoint Presentation</vt:lpstr>
      <vt:lpstr>PROMOTION IN MARKETING</vt:lpstr>
      <vt:lpstr>PROMOTION IN MARKETING</vt:lpstr>
      <vt:lpstr>PROMOTION IN MARKETING</vt:lpstr>
      <vt:lpstr>PROMOTION IN MARKETING</vt:lpstr>
      <vt:lpstr>PROMOTION IN MARKETING</vt:lpstr>
      <vt:lpstr>Function of PR</vt:lpstr>
      <vt:lpstr>PROMOTION IN MARKETING</vt:lpstr>
      <vt:lpstr>PROMOTION IN MARKETING</vt:lpstr>
      <vt:lpstr>PROMOTION IN MARKETING</vt:lpstr>
      <vt:lpstr>PROMOTION IN MARKETING</vt:lpstr>
      <vt:lpstr>PROMOTION IN MARKETING</vt:lpstr>
      <vt:lpstr>PROMOTION IN MARKETING</vt:lpstr>
      <vt:lpstr>Guide line for improving Promotion of Service</vt:lpstr>
      <vt:lpstr>Green Marketing</vt:lpstr>
      <vt:lpstr>Green Marketing Methods/ Strategies </vt:lpstr>
      <vt:lpstr>“Greenwashing” </vt:lpstr>
      <vt:lpstr>Niche Marketing</vt:lpstr>
      <vt:lpstr>Few Sectors for Niche Marketing</vt:lpstr>
      <vt:lpstr>Common Niche Marketing Strategies </vt:lpstr>
      <vt:lpstr>Guerilla marketing</vt:lpstr>
      <vt:lpstr>  Street Marketing  Street marketing is the more recently coined term for the outdoor guerrilla marketing type. </vt:lpstr>
      <vt:lpstr>Ambient Marketing </vt:lpstr>
      <vt:lpstr>Ambush Marketing </vt:lpstr>
      <vt:lpstr>Guerrilla Projections </vt:lpstr>
      <vt:lpstr>Experiential Marketing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IN MARKETING</dc:title>
  <dc:creator>Dr. Bharti Shukla</dc:creator>
  <cp:lastModifiedBy>Bharti Shukla</cp:lastModifiedBy>
  <cp:revision>23</cp:revision>
  <dcterms:created xsi:type="dcterms:W3CDTF">2020-11-11T08:35:51Z</dcterms:created>
  <dcterms:modified xsi:type="dcterms:W3CDTF">2024-07-02T11:03:48Z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2020-11-11T00:00:00Z</vt:filetime>
  </property>
</Properties>
</file>