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9" r:id="rId1"/>
  </p:sldMasterIdLst>
  <p:sldIdLst>
    <p:sldId id="281" r:id="rId2"/>
    <p:sldId id="257" r:id="rId3"/>
    <p:sldId id="258" r:id="rId4"/>
    <p:sldId id="260" r:id="rId5"/>
    <p:sldId id="261" r:id="rId6"/>
    <p:sldId id="262" r:id="rId7"/>
    <p:sldId id="263" r:id="rId8"/>
    <p:sldId id="264" r:id="rId9"/>
    <p:sldId id="265" r:id="rId10"/>
    <p:sldId id="266" r:id="rId11"/>
    <p:sldId id="278" r:id="rId12"/>
    <p:sldId id="279" r:id="rId13"/>
    <p:sldId id="280" r:id="rId14"/>
    <p:sldId id="271" r:id="rId15"/>
    <p:sldId id="272" r:id="rId16"/>
    <p:sldId id="273" r:id="rId17"/>
    <p:sldId id="274" r:id="rId18"/>
    <p:sldId id="275" r:id="rId19"/>
    <p:sldId id="276" r:id="rId20"/>
    <p:sldId id="277" r:id="rId2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842254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38630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4156486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225964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538867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600061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651170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247442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99691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063484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26216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42046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7/4/2024</a:t>
            </a:fld>
            <a:endParaRPr lang="en-US"/>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726576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94296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174190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t>7/4/2024</a:t>
            </a:fld>
            <a:endParaRPr lang="en-US"/>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628210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486724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t>7/4/2024</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6F15528-21DE-4FAA-801E-634DDDAF4B2B}" type="slidenum">
              <a:rPr lang="en-IN" smtClean="0"/>
              <a:t>‹#›</a:t>
            </a:fld>
            <a:endParaRPr lang="en-IN"/>
          </a:p>
        </p:txBody>
      </p:sp>
    </p:spTree>
    <p:extLst>
      <p:ext uri="{BB962C8B-B14F-4D97-AF65-F5344CB8AC3E}">
        <p14:creationId xmlns:p14="http://schemas.microsoft.com/office/powerpoint/2010/main" val="2466379073"/>
      </p:ext>
    </p:extLst>
  </p:cSld>
  <p:clrMap bg1="dk1" tx1="lt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 id="214748379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219200"/>
            <a:ext cx="6711654" cy="4195481"/>
          </a:xfrm>
        </p:spPr>
        <p:txBody>
          <a:bodyPr>
            <a:normAutofit/>
          </a:bodyPr>
          <a:lstStyle/>
          <a:p>
            <a:pPr marL="0" indent="0" algn="ctr">
              <a:buNone/>
            </a:pPr>
            <a:endParaRPr lang="en-IN" sz="2800" b="1" dirty="0" smtClean="0"/>
          </a:p>
          <a:p>
            <a:pPr marL="0" indent="0" algn="ctr">
              <a:buNone/>
            </a:pPr>
            <a:r>
              <a:rPr lang="en-IN" sz="2800" b="1" dirty="0" smtClean="0"/>
              <a:t>DR. Bharti Shukla</a:t>
            </a:r>
          </a:p>
          <a:p>
            <a:pPr marL="0" indent="0" algn="ctr">
              <a:buNone/>
            </a:pPr>
            <a:r>
              <a:rPr lang="en-IN" sz="2800" b="1" dirty="0" smtClean="0"/>
              <a:t>Assistant Professor</a:t>
            </a:r>
          </a:p>
          <a:p>
            <a:pPr marL="0" indent="0" algn="ctr">
              <a:buNone/>
            </a:pPr>
            <a:r>
              <a:rPr lang="en-IN" sz="2800" b="1" dirty="0" smtClean="0"/>
              <a:t>Management Studies Department</a:t>
            </a:r>
          </a:p>
          <a:p>
            <a:pPr marL="0" indent="0" algn="ctr">
              <a:buNone/>
            </a:pPr>
            <a:r>
              <a:rPr lang="en-IN" sz="2800" b="1" dirty="0" smtClean="0"/>
              <a:t>MMMUT, GKP</a:t>
            </a:r>
            <a:endParaRPr lang="en-IN" sz="2800" b="1" dirty="0"/>
          </a:p>
        </p:txBody>
      </p:sp>
    </p:spTree>
    <p:extLst>
      <p:ext uri="{BB962C8B-B14F-4D97-AF65-F5344CB8AC3E}">
        <p14:creationId xmlns:p14="http://schemas.microsoft.com/office/powerpoint/2010/main" val="224573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228600"/>
            <a:ext cx="8418449" cy="997709"/>
          </a:xfrm>
          <a:prstGeom prst="rect">
            <a:avLst/>
          </a:prstGeom>
        </p:spPr>
        <p:txBody>
          <a:bodyPr vert="horz" wrap="square" lIns="0" tIns="12700" rIns="0" bIns="0" rtlCol="0">
            <a:spAutoFit/>
          </a:bodyPr>
          <a:lstStyle/>
          <a:p>
            <a:pPr marL="12700" marR="5080" indent="415925">
              <a:lnSpc>
                <a:spcPct val="100000"/>
              </a:lnSpc>
              <a:spcBef>
                <a:spcPts val="100"/>
              </a:spcBef>
            </a:pPr>
            <a:r>
              <a:rPr sz="3200" dirty="0"/>
              <a:t>B)</a:t>
            </a:r>
            <a:r>
              <a:rPr sz="3200" spc="-5" dirty="0"/>
              <a:t> </a:t>
            </a:r>
            <a:r>
              <a:rPr sz="3200" spc="-15" dirty="0"/>
              <a:t>Quantitative</a:t>
            </a:r>
            <a:r>
              <a:rPr sz="3200" spc="15" dirty="0"/>
              <a:t> </a:t>
            </a:r>
            <a:r>
              <a:rPr sz="3200" spc="-30" dirty="0"/>
              <a:t>Techniques/ </a:t>
            </a:r>
            <a:r>
              <a:rPr sz="3200" spc="-25" dirty="0"/>
              <a:t> </a:t>
            </a:r>
            <a:r>
              <a:rPr sz="3200" spc="-15" dirty="0"/>
              <a:t>Statistical</a:t>
            </a:r>
            <a:r>
              <a:rPr sz="3200" spc="-10" dirty="0"/>
              <a:t> </a:t>
            </a:r>
            <a:r>
              <a:rPr sz="3200" dirty="0"/>
              <a:t>or</a:t>
            </a:r>
            <a:r>
              <a:rPr sz="3200" spc="-10" dirty="0"/>
              <a:t> </a:t>
            </a:r>
            <a:r>
              <a:rPr sz="3200" spc="-5" dirty="0"/>
              <a:t>Analytical</a:t>
            </a:r>
            <a:r>
              <a:rPr sz="3200" spc="10" dirty="0"/>
              <a:t> </a:t>
            </a:r>
            <a:r>
              <a:rPr sz="3200" spc="-5" dirty="0"/>
              <a:t>Methods</a:t>
            </a:r>
          </a:p>
        </p:txBody>
      </p:sp>
      <p:sp>
        <p:nvSpPr>
          <p:cNvPr id="3" name="object 3"/>
          <p:cNvSpPr txBox="1"/>
          <p:nvPr/>
        </p:nvSpPr>
        <p:spPr>
          <a:xfrm>
            <a:off x="381000" y="2057399"/>
            <a:ext cx="7848600" cy="3244478"/>
          </a:xfrm>
          <a:prstGeom prst="rect">
            <a:avLst/>
          </a:prstGeom>
        </p:spPr>
        <p:txBody>
          <a:bodyPr vert="horz" wrap="square" lIns="0" tIns="12700" rIns="0" bIns="0" rtlCol="0">
            <a:spAutoFit/>
          </a:bodyPr>
          <a:lstStyle/>
          <a:p>
            <a:pPr marL="355600" marR="5080">
              <a:lnSpc>
                <a:spcPct val="100000"/>
              </a:lnSpc>
              <a:spcBef>
                <a:spcPts val="100"/>
              </a:spcBef>
              <a:tabLst>
                <a:tab pos="1298575" algn="l"/>
                <a:tab pos="1906905" algn="l"/>
                <a:tab pos="3503929" algn="l"/>
                <a:tab pos="5090795" algn="l"/>
                <a:tab pos="5812155" algn="l"/>
                <a:tab pos="6703695" algn="l"/>
                <a:tab pos="7340600" algn="l"/>
              </a:tabLst>
            </a:pPr>
            <a:r>
              <a:rPr sz="2400" b="1" spc="-5" dirty="0">
                <a:latin typeface="Calibri"/>
                <a:cs typeface="Calibri"/>
              </a:rPr>
              <a:t>Thes</a:t>
            </a:r>
            <a:r>
              <a:rPr sz="2400" b="1" dirty="0">
                <a:latin typeface="Calibri"/>
                <a:cs typeface="Calibri"/>
              </a:rPr>
              <a:t>e	a</a:t>
            </a:r>
            <a:r>
              <a:rPr sz="2400" b="1" spc="-25" dirty="0">
                <a:latin typeface="Calibri"/>
                <a:cs typeface="Calibri"/>
              </a:rPr>
              <a:t>r</a:t>
            </a:r>
            <a:r>
              <a:rPr sz="2400" b="1" dirty="0">
                <a:latin typeface="Calibri"/>
                <a:cs typeface="Calibri"/>
              </a:rPr>
              <a:t>e	</a:t>
            </a:r>
            <a:r>
              <a:rPr sz="2400" b="1" spc="-40" dirty="0">
                <a:latin typeface="Calibri"/>
                <a:cs typeface="Calibri"/>
              </a:rPr>
              <a:t>f</a:t>
            </a:r>
            <a:r>
              <a:rPr sz="2400" b="1" dirty="0">
                <a:latin typeface="Calibri"/>
                <a:cs typeface="Calibri"/>
              </a:rPr>
              <a:t>o</a:t>
            </a:r>
            <a:r>
              <a:rPr sz="2400" b="1" spc="-20" dirty="0">
                <a:latin typeface="Calibri"/>
                <a:cs typeface="Calibri"/>
              </a:rPr>
              <a:t>r</a:t>
            </a:r>
            <a:r>
              <a:rPr sz="2400" b="1" spc="-5" dirty="0">
                <a:latin typeface="Calibri"/>
                <a:cs typeface="Calibri"/>
              </a:rPr>
              <a:t>ec</a:t>
            </a:r>
            <a:r>
              <a:rPr sz="2400" b="1" spc="-15" dirty="0">
                <a:latin typeface="Calibri"/>
                <a:cs typeface="Calibri"/>
              </a:rPr>
              <a:t>a</a:t>
            </a:r>
            <a:r>
              <a:rPr sz="2400" b="1" spc="-25" dirty="0">
                <a:latin typeface="Calibri"/>
                <a:cs typeface="Calibri"/>
              </a:rPr>
              <a:t>s</a:t>
            </a:r>
            <a:r>
              <a:rPr sz="2400" b="1" dirty="0">
                <a:latin typeface="Calibri"/>
                <a:cs typeface="Calibri"/>
              </a:rPr>
              <a:t>t</a:t>
            </a:r>
            <a:r>
              <a:rPr sz="2400" b="1" spc="-10" dirty="0">
                <a:latin typeface="Calibri"/>
                <a:cs typeface="Calibri"/>
              </a:rPr>
              <a:t>i</a:t>
            </a:r>
            <a:r>
              <a:rPr sz="2400" b="1" dirty="0">
                <a:latin typeface="Calibri"/>
                <a:cs typeface="Calibri"/>
              </a:rPr>
              <a:t>ng	</a:t>
            </a:r>
            <a:r>
              <a:rPr sz="2400" b="1" spc="-30" dirty="0">
                <a:latin typeface="Calibri"/>
                <a:cs typeface="Calibri"/>
              </a:rPr>
              <a:t>t</a:t>
            </a:r>
            <a:r>
              <a:rPr sz="2400" b="1" spc="-5" dirty="0">
                <a:latin typeface="Calibri"/>
                <a:cs typeface="Calibri"/>
              </a:rPr>
              <a:t>e</a:t>
            </a:r>
            <a:r>
              <a:rPr sz="2400" b="1" spc="5" dirty="0">
                <a:latin typeface="Calibri"/>
                <a:cs typeface="Calibri"/>
              </a:rPr>
              <a:t>c</a:t>
            </a:r>
            <a:r>
              <a:rPr sz="2400" b="1" dirty="0">
                <a:latin typeface="Calibri"/>
                <a:cs typeface="Calibri"/>
              </a:rPr>
              <a:t>hn</a:t>
            </a:r>
            <a:r>
              <a:rPr sz="2400" b="1" spc="-10" dirty="0">
                <a:latin typeface="Calibri"/>
                <a:cs typeface="Calibri"/>
              </a:rPr>
              <a:t>i</a:t>
            </a:r>
            <a:r>
              <a:rPr sz="2400" b="1" dirty="0">
                <a:latin typeface="Calibri"/>
                <a:cs typeface="Calibri"/>
              </a:rPr>
              <a:t>ques	t</a:t>
            </a:r>
            <a:r>
              <a:rPr sz="2400" b="1" spc="-10" dirty="0">
                <a:latin typeface="Calibri"/>
                <a:cs typeface="Calibri"/>
              </a:rPr>
              <a:t>h</a:t>
            </a:r>
            <a:r>
              <a:rPr sz="2400" b="1" spc="-25" dirty="0">
                <a:latin typeface="Calibri"/>
                <a:cs typeface="Calibri"/>
              </a:rPr>
              <a:t>a</a:t>
            </a:r>
            <a:r>
              <a:rPr sz="2400" b="1" dirty="0">
                <a:latin typeface="Calibri"/>
                <a:cs typeface="Calibri"/>
              </a:rPr>
              <a:t>t	</a:t>
            </a:r>
            <a:r>
              <a:rPr sz="2400" b="1" spc="-5" dirty="0">
                <a:latin typeface="Calibri"/>
                <a:cs typeface="Calibri"/>
              </a:rPr>
              <a:t>m</a:t>
            </a:r>
            <a:r>
              <a:rPr sz="2400" b="1" dirty="0">
                <a:latin typeface="Calibri"/>
                <a:cs typeface="Calibri"/>
              </a:rPr>
              <a:t>a</a:t>
            </a:r>
            <a:r>
              <a:rPr sz="2400" b="1" spc="-60" dirty="0">
                <a:latin typeface="Calibri"/>
                <a:cs typeface="Calibri"/>
              </a:rPr>
              <a:t>k</a:t>
            </a:r>
            <a:r>
              <a:rPr sz="2400" b="1" dirty="0">
                <a:latin typeface="Calibri"/>
                <a:cs typeface="Calibri"/>
              </a:rPr>
              <a:t>e	use	</a:t>
            </a:r>
            <a:r>
              <a:rPr sz="2400" b="1" spc="5" dirty="0">
                <a:latin typeface="Calibri"/>
                <a:cs typeface="Calibri"/>
              </a:rPr>
              <a:t>of  </a:t>
            </a:r>
            <a:r>
              <a:rPr sz="2400" b="1" spc="-10" dirty="0">
                <a:latin typeface="Calibri"/>
                <a:cs typeface="Calibri"/>
              </a:rPr>
              <a:t>historical</a:t>
            </a:r>
            <a:r>
              <a:rPr sz="2400" b="1" spc="-20" dirty="0">
                <a:latin typeface="Calibri"/>
                <a:cs typeface="Calibri"/>
              </a:rPr>
              <a:t> </a:t>
            </a:r>
            <a:r>
              <a:rPr sz="2400" b="1" spc="-15" dirty="0">
                <a:latin typeface="Calibri"/>
                <a:cs typeface="Calibri"/>
              </a:rPr>
              <a:t>quantitative</a:t>
            </a:r>
            <a:r>
              <a:rPr sz="2400" b="1" spc="35" dirty="0">
                <a:latin typeface="Calibri"/>
                <a:cs typeface="Calibri"/>
              </a:rPr>
              <a:t> </a:t>
            </a:r>
            <a:r>
              <a:rPr sz="2400" b="1" spc="-15" dirty="0">
                <a:latin typeface="Calibri"/>
                <a:cs typeface="Calibri"/>
              </a:rPr>
              <a:t>data.</a:t>
            </a:r>
            <a:endParaRPr sz="2400" dirty="0">
              <a:latin typeface="Calibri"/>
              <a:cs typeface="Calibri"/>
            </a:endParaRPr>
          </a:p>
          <a:p>
            <a:pPr>
              <a:lnSpc>
                <a:spcPct val="100000"/>
              </a:lnSpc>
              <a:spcBef>
                <a:spcPts val="5"/>
              </a:spcBef>
            </a:pPr>
            <a:endParaRPr sz="3300" dirty="0">
              <a:latin typeface="Calibri"/>
              <a:cs typeface="Calibri"/>
            </a:endParaRPr>
          </a:p>
          <a:p>
            <a:pPr marL="355600" marR="6350">
              <a:lnSpc>
                <a:spcPct val="100000"/>
              </a:lnSpc>
            </a:pPr>
            <a:r>
              <a:rPr sz="2400" dirty="0">
                <a:latin typeface="Calibri"/>
                <a:cs typeface="Calibri"/>
              </a:rPr>
              <a:t>A</a:t>
            </a:r>
            <a:r>
              <a:rPr sz="2400" spc="45" dirty="0">
                <a:latin typeface="Calibri"/>
                <a:cs typeface="Calibri"/>
              </a:rPr>
              <a:t> </a:t>
            </a:r>
            <a:r>
              <a:rPr sz="2400" spc="-15" dirty="0">
                <a:latin typeface="Calibri"/>
                <a:cs typeface="Calibri"/>
              </a:rPr>
              <a:t>statistical</a:t>
            </a:r>
            <a:r>
              <a:rPr sz="2400" spc="30" dirty="0">
                <a:latin typeface="Calibri"/>
                <a:cs typeface="Calibri"/>
              </a:rPr>
              <a:t> </a:t>
            </a:r>
            <a:r>
              <a:rPr sz="2400" spc="-10" dirty="0">
                <a:latin typeface="Calibri"/>
                <a:cs typeface="Calibri"/>
              </a:rPr>
              <a:t>concept</a:t>
            </a:r>
            <a:r>
              <a:rPr sz="2400" spc="45" dirty="0">
                <a:latin typeface="Calibri"/>
                <a:cs typeface="Calibri"/>
              </a:rPr>
              <a:t> </a:t>
            </a:r>
            <a:r>
              <a:rPr sz="2400" dirty="0">
                <a:latin typeface="Calibri"/>
                <a:cs typeface="Calibri"/>
              </a:rPr>
              <a:t>is</a:t>
            </a:r>
            <a:r>
              <a:rPr sz="2400" spc="40" dirty="0">
                <a:latin typeface="Calibri"/>
                <a:cs typeface="Calibri"/>
              </a:rPr>
              <a:t> </a:t>
            </a:r>
            <a:r>
              <a:rPr sz="2400" spc="-5" dirty="0">
                <a:latin typeface="Calibri"/>
                <a:cs typeface="Calibri"/>
              </a:rPr>
              <a:t>applied</a:t>
            </a:r>
            <a:r>
              <a:rPr sz="2400" spc="55" dirty="0">
                <a:latin typeface="Calibri"/>
                <a:cs typeface="Calibri"/>
              </a:rPr>
              <a:t> </a:t>
            </a:r>
            <a:r>
              <a:rPr sz="2400" spc="-15" dirty="0">
                <a:latin typeface="Calibri"/>
                <a:cs typeface="Calibri"/>
              </a:rPr>
              <a:t>to</a:t>
            </a:r>
            <a:r>
              <a:rPr sz="2400" spc="35" dirty="0">
                <a:latin typeface="Calibri"/>
                <a:cs typeface="Calibri"/>
              </a:rPr>
              <a:t> </a:t>
            </a:r>
            <a:r>
              <a:rPr sz="2400" dirty="0">
                <a:latin typeface="Calibri"/>
                <a:cs typeface="Calibri"/>
              </a:rPr>
              <a:t>the</a:t>
            </a:r>
            <a:r>
              <a:rPr sz="2400" spc="50" dirty="0">
                <a:latin typeface="Calibri"/>
                <a:cs typeface="Calibri"/>
              </a:rPr>
              <a:t> </a:t>
            </a:r>
            <a:r>
              <a:rPr sz="2400" spc="-15" dirty="0">
                <a:latin typeface="Calibri"/>
                <a:cs typeface="Calibri"/>
              </a:rPr>
              <a:t>existing</a:t>
            </a:r>
            <a:r>
              <a:rPr sz="2400" spc="45" dirty="0">
                <a:latin typeface="Calibri"/>
                <a:cs typeface="Calibri"/>
              </a:rPr>
              <a:t> </a:t>
            </a:r>
            <a:r>
              <a:rPr sz="2400" spc="-20" dirty="0">
                <a:latin typeface="Calibri"/>
                <a:cs typeface="Calibri"/>
              </a:rPr>
              <a:t>data</a:t>
            </a:r>
            <a:r>
              <a:rPr sz="2400" spc="45" dirty="0">
                <a:latin typeface="Calibri"/>
                <a:cs typeface="Calibri"/>
              </a:rPr>
              <a:t> </a:t>
            </a:r>
            <a:r>
              <a:rPr sz="2400" dirty="0">
                <a:latin typeface="Calibri"/>
                <a:cs typeface="Calibri"/>
              </a:rPr>
              <a:t>in</a:t>
            </a:r>
            <a:r>
              <a:rPr sz="2400" spc="40" dirty="0">
                <a:latin typeface="Calibri"/>
                <a:cs typeface="Calibri"/>
              </a:rPr>
              <a:t> </a:t>
            </a:r>
            <a:r>
              <a:rPr sz="2400" spc="-15" dirty="0">
                <a:latin typeface="Calibri"/>
                <a:cs typeface="Calibri"/>
              </a:rPr>
              <a:t>order </a:t>
            </a:r>
            <a:r>
              <a:rPr sz="2400" spc="-525" dirty="0">
                <a:latin typeface="Calibri"/>
                <a:cs typeface="Calibri"/>
              </a:rPr>
              <a:t> </a:t>
            </a:r>
            <a:r>
              <a:rPr sz="2400" spc="-15" dirty="0">
                <a:latin typeface="Calibri"/>
                <a:cs typeface="Calibri"/>
              </a:rPr>
              <a:t>to generate</a:t>
            </a:r>
            <a:r>
              <a:rPr sz="2400" spc="-10" dirty="0">
                <a:latin typeface="Calibri"/>
                <a:cs typeface="Calibri"/>
              </a:rPr>
              <a:t> </a:t>
            </a:r>
            <a:r>
              <a:rPr sz="2400" dirty="0">
                <a:latin typeface="Calibri"/>
                <a:cs typeface="Calibri"/>
              </a:rPr>
              <a:t>the</a:t>
            </a:r>
            <a:r>
              <a:rPr sz="2400" spc="-5" dirty="0">
                <a:latin typeface="Calibri"/>
                <a:cs typeface="Calibri"/>
              </a:rPr>
              <a:t> </a:t>
            </a:r>
            <a:r>
              <a:rPr sz="2400" spc="-10" dirty="0">
                <a:latin typeface="Calibri"/>
                <a:cs typeface="Calibri"/>
              </a:rPr>
              <a:t>predicted </a:t>
            </a:r>
            <a:r>
              <a:rPr sz="2400" dirty="0">
                <a:latin typeface="Calibri"/>
                <a:cs typeface="Calibri"/>
              </a:rPr>
              <a:t>demand</a:t>
            </a:r>
            <a:r>
              <a:rPr sz="2400" spc="-5" dirty="0">
                <a:latin typeface="Calibri"/>
                <a:cs typeface="Calibri"/>
              </a:rPr>
              <a:t> </a:t>
            </a:r>
            <a:r>
              <a:rPr sz="2400" dirty="0">
                <a:latin typeface="Calibri"/>
                <a:cs typeface="Calibri"/>
              </a:rPr>
              <a:t>in</a:t>
            </a:r>
            <a:r>
              <a:rPr sz="2400" spc="-25" dirty="0">
                <a:latin typeface="Calibri"/>
                <a:cs typeface="Calibri"/>
              </a:rPr>
              <a:t> </a:t>
            </a:r>
            <a:r>
              <a:rPr sz="2400" dirty="0">
                <a:latin typeface="Calibri"/>
                <a:cs typeface="Calibri"/>
              </a:rPr>
              <a:t>the </a:t>
            </a:r>
            <a:r>
              <a:rPr sz="2400" spc="-20" dirty="0">
                <a:latin typeface="Calibri"/>
                <a:cs typeface="Calibri"/>
              </a:rPr>
              <a:t>forecast</a:t>
            </a:r>
            <a:r>
              <a:rPr sz="2400" dirty="0">
                <a:latin typeface="Calibri"/>
                <a:cs typeface="Calibri"/>
              </a:rPr>
              <a:t> </a:t>
            </a:r>
            <a:r>
              <a:rPr sz="2400" spc="-5" dirty="0">
                <a:latin typeface="Calibri"/>
                <a:cs typeface="Calibri"/>
              </a:rPr>
              <a:t>period.</a:t>
            </a:r>
            <a:endParaRPr sz="2400" dirty="0">
              <a:latin typeface="Calibri"/>
              <a:cs typeface="Calibri"/>
            </a:endParaRPr>
          </a:p>
          <a:p>
            <a:pPr>
              <a:lnSpc>
                <a:spcPct val="100000"/>
              </a:lnSpc>
              <a:spcBef>
                <a:spcPts val="5"/>
              </a:spcBef>
            </a:pPr>
            <a:endParaRPr sz="3300" dirty="0">
              <a:latin typeface="Calibri"/>
              <a:cs typeface="Calibri"/>
            </a:endParaRPr>
          </a:p>
          <a:p>
            <a:pPr marL="355600" marR="5080">
              <a:lnSpc>
                <a:spcPct val="100000"/>
              </a:lnSpc>
              <a:tabLst>
                <a:tab pos="960119" algn="l"/>
                <a:tab pos="2261870" algn="l"/>
                <a:tab pos="3578860" algn="l"/>
                <a:tab pos="4460240" algn="l"/>
                <a:tab pos="5003800" algn="l"/>
                <a:tab pos="6436995" algn="l"/>
                <a:tab pos="7249159" algn="l"/>
              </a:tabLst>
            </a:pPr>
            <a:r>
              <a:rPr sz="2400" spc="-5" dirty="0">
                <a:latin typeface="Calibri"/>
                <a:cs typeface="Calibri"/>
              </a:rPr>
              <a:t>Th</a:t>
            </a:r>
            <a:r>
              <a:rPr sz="2400" dirty="0">
                <a:latin typeface="Calibri"/>
                <a:cs typeface="Calibri"/>
              </a:rPr>
              <a:t>e	</a:t>
            </a:r>
            <a:r>
              <a:rPr sz="2400" spc="-30" dirty="0">
                <a:latin typeface="Calibri"/>
                <a:cs typeface="Calibri"/>
              </a:rPr>
              <a:t>s</a:t>
            </a:r>
            <a:r>
              <a:rPr sz="2400" spc="-25" dirty="0">
                <a:latin typeface="Calibri"/>
                <a:cs typeface="Calibri"/>
              </a:rPr>
              <a:t>ta</a:t>
            </a:r>
            <a:r>
              <a:rPr sz="2400" dirty="0">
                <a:latin typeface="Calibri"/>
                <a:cs typeface="Calibri"/>
              </a:rPr>
              <a:t>ti</a:t>
            </a:r>
            <a:r>
              <a:rPr sz="2400" spc="-30" dirty="0">
                <a:latin typeface="Calibri"/>
                <a:cs typeface="Calibri"/>
              </a:rPr>
              <a:t>s</a:t>
            </a:r>
            <a:r>
              <a:rPr sz="2400" spc="-15" dirty="0">
                <a:latin typeface="Calibri"/>
                <a:cs typeface="Calibri"/>
              </a:rPr>
              <a:t>t</a:t>
            </a:r>
            <a:r>
              <a:rPr sz="2400" dirty="0">
                <a:latin typeface="Calibri"/>
                <a:cs typeface="Calibri"/>
              </a:rPr>
              <a:t>i</a:t>
            </a:r>
            <a:r>
              <a:rPr sz="2400" spc="-30" dirty="0">
                <a:latin typeface="Calibri"/>
                <a:cs typeface="Calibri"/>
              </a:rPr>
              <a:t>c</a:t>
            </a:r>
            <a:r>
              <a:rPr sz="2400" dirty="0">
                <a:latin typeface="Calibri"/>
                <a:cs typeface="Calibri"/>
              </a:rPr>
              <a:t>al	meth</a:t>
            </a:r>
            <a:r>
              <a:rPr sz="2400" spc="-10" dirty="0">
                <a:latin typeface="Calibri"/>
                <a:cs typeface="Calibri"/>
              </a:rPr>
              <a:t>o</a:t>
            </a:r>
            <a:r>
              <a:rPr sz="2400" spc="-5" dirty="0">
                <a:latin typeface="Calibri"/>
                <a:cs typeface="Calibri"/>
              </a:rPr>
              <a:t>ds</a:t>
            </a:r>
            <a:r>
              <a:rPr sz="2400" dirty="0">
                <a:latin typeface="Calibri"/>
                <a:cs typeface="Calibri"/>
              </a:rPr>
              <a:t>,	which	a</a:t>
            </a:r>
            <a:r>
              <a:rPr sz="2400" spc="-35" dirty="0">
                <a:latin typeface="Calibri"/>
                <a:cs typeface="Calibri"/>
              </a:rPr>
              <a:t>r</a:t>
            </a:r>
            <a:r>
              <a:rPr sz="2400" dirty="0">
                <a:latin typeface="Calibri"/>
                <a:cs typeface="Calibri"/>
              </a:rPr>
              <a:t>e	</a:t>
            </a:r>
            <a:r>
              <a:rPr sz="2400" spc="-5" dirty="0">
                <a:latin typeface="Calibri"/>
                <a:cs typeface="Calibri"/>
              </a:rPr>
              <a:t>f</a:t>
            </a:r>
            <a:r>
              <a:rPr sz="2400" spc="-35" dirty="0">
                <a:latin typeface="Calibri"/>
                <a:cs typeface="Calibri"/>
              </a:rPr>
              <a:t>r</a:t>
            </a:r>
            <a:r>
              <a:rPr sz="2400" dirty="0">
                <a:latin typeface="Calibri"/>
                <a:cs typeface="Calibri"/>
              </a:rPr>
              <a:t>equ</a:t>
            </a:r>
            <a:r>
              <a:rPr sz="2400" spc="5" dirty="0">
                <a:latin typeface="Calibri"/>
                <a:cs typeface="Calibri"/>
              </a:rPr>
              <a:t>e</a:t>
            </a:r>
            <a:r>
              <a:rPr sz="2400" spc="-25" dirty="0">
                <a:latin typeface="Calibri"/>
                <a:cs typeface="Calibri"/>
              </a:rPr>
              <a:t>n</a:t>
            </a:r>
            <a:r>
              <a:rPr sz="2400" dirty="0">
                <a:latin typeface="Calibri"/>
                <a:cs typeface="Calibri"/>
              </a:rPr>
              <a:t>tly	</a:t>
            </a:r>
            <a:r>
              <a:rPr sz="2400" spc="-5" dirty="0">
                <a:latin typeface="Calibri"/>
                <a:cs typeface="Calibri"/>
              </a:rPr>
              <a:t>used</a:t>
            </a:r>
            <a:r>
              <a:rPr sz="2400" dirty="0">
                <a:latin typeface="Calibri"/>
                <a:cs typeface="Calibri"/>
              </a:rPr>
              <a:t>,	</a:t>
            </a:r>
            <a:r>
              <a:rPr sz="2400" spc="-50" dirty="0">
                <a:latin typeface="Calibri"/>
                <a:cs typeface="Calibri"/>
              </a:rPr>
              <a:t>f</a:t>
            </a:r>
            <a:r>
              <a:rPr sz="2400" spc="-5" dirty="0">
                <a:latin typeface="Calibri"/>
                <a:cs typeface="Calibri"/>
              </a:rPr>
              <a:t>or  </a:t>
            </a:r>
            <a:r>
              <a:rPr sz="2400" dirty="0">
                <a:latin typeface="Calibri"/>
                <a:cs typeface="Calibri"/>
              </a:rPr>
              <a:t>making</a:t>
            </a:r>
            <a:r>
              <a:rPr sz="2400" spc="-30" dirty="0">
                <a:latin typeface="Calibri"/>
                <a:cs typeface="Calibri"/>
              </a:rPr>
              <a:t> </a:t>
            </a:r>
            <a:r>
              <a:rPr sz="2400" spc="-5" dirty="0">
                <a:latin typeface="Calibri"/>
                <a:cs typeface="Calibri"/>
              </a:rPr>
              <a:t>demand</a:t>
            </a:r>
            <a:r>
              <a:rPr sz="2400" spc="5" dirty="0">
                <a:latin typeface="Calibri"/>
                <a:cs typeface="Calibri"/>
              </a:rPr>
              <a:t> </a:t>
            </a:r>
            <a:r>
              <a:rPr sz="2400" spc="-10" dirty="0">
                <a:latin typeface="Calibri"/>
                <a:cs typeface="Calibri"/>
              </a:rPr>
              <a:t>projection</a:t>
            </a:r>
            <a:r>
              <a:rPr sz="2400" spc="-5" dirty="0">
                <a:latin typeface="Calibri"/>
                <a:cs typeface="Calibri"/>
              </a:rPr>
              <a:t> </a:t>
            </a:r>
            <a:r>
              <a:rPr sz="2400" spc="-10" dirty="0">
                <a:latin typeface="Calibri"/>
                <a:cs typeface="Calibri"/>
              </a:rPr>
              <a:t>are</a:t>
            </a:r>
            <a:r>
              <a:rPr sz="2400" spc="-10" dirty="0" smtClean="0">
                <a:latin typeface="Calibri"/>
                <a:cs typeface="Calibri"/>
              </a:rPr>
              <a:t>:</a:t>
            </a:r>
            <a:endParaRPr sz="240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Time Series Analysis</a:t>
            </a:r>
            <a:endParaRPr lang="en-IN" dirty="0"/>
          </a:p>
        </p:txBody>
      </p:sp>
      <p:sp>
        <p:nvSpPr>
          <p:cNvPr id="3" name="Content Placeholder 2"/>
          <p:cNvSpPr>
            <a:spLocks noGrp="1"/>
          </p:cNvSpPr>
          <p:nvPr>
            <p:ph idx="1"/>
          </p:nvPr>
        </p:nvSpPr>
        <p:spPr>
          <a:xfrm>
            <a:off x="827700" y="2052925"/>
            <a:ext cx="7554300" cy="4195475"/>
          </a:xfrm>
        </p:spPr>
        <p:txBody>
          <a:bodyPr>
            <a:normAutofit/>
          </a:bodyPr>
          <a:lstStyle/>
          <a:p>
            <a:pPr algn="just"/>
            <a:r>
              <a:rPr lang="en-IN" dirty="0"/>
              <a:t>Time series analysis or trend projection method is one of the most popular methods used by organisations for the prediction of demand in the long run. The term time series refers to a sequential order of values of a variable (called trend) at equal time intervals.</a:t>
            </a:r>
          </a:p>
          <a:p>
            <a:pPr algn="just"/>
            <a:r>
              <a:rPr lang="en-IN" dirty="0"/>
              <a:t>Using trends, an organisation can predict the demand for its products and services for the projected time. There are four main components of time series analysis that an organisation must take into consideration while forecasting the demand for its products and services. These components are:</a:t>
            </a:r>
          </a:p>
          <a:p>
            <a:pPr algn="just"/>
            <a:endParaRPr lang="en-IN" dirty="0"/>
          </a:p>
        </p:txBody>
      </p:sp>
    </p:spTree>
    <p:extLst>
      <p:ext uri="{BB962C8B-B14F-4D97-AF65-F5344CB8AC3E}">
        <p14:creationId xmlns:p14="http://schemas.microsoft.com/office/powerpoint/2010/main" val="2623098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400530"/>
          </a:xfrm>
        </p:spPr>
        <p:txBody>
          <a:bodyPr/>
          <a:lstStyle/>
          <a:p>
            <a:r>
              <a:rPr lang="en-IN" dirty="0" smtClean="0"/>
              <a:t>Conti…</a:t>
            </a:r>
            <a:endParaRPr lang="en-IN" dirty="0"/>
          </a:p>
        </p:txBody>
      </p:sp>
      <p:sp>
        <p:nvSpPr>
          <p:cNvPr id="3" name="Content Placeholder 2"/>
          <p:cNvSpPr>
            <a:spLocks noGrp="1"/>
          </p:cNvSpPr>
          <p:nvPr>
            <p:ph idx="1"/>
          </p:nvPr>
        </p:nvSpPr>
        <p:spPr>
          <a:xfrm>
            <a:off x="609600" y="1853248"/>
            <a:ext cx="7772400" cy="4776151"/>
          </a:xfrm>
        </p:spPr>
        <p:txBody>
          <a:bodyPr>
            <a:normAutofit/>
          </a:bodyPr>
          <a:lstStyle/>
          <a:p>
            <a:pPr algn="just"/>
            <a:r>
              <a:rPr lang="en-IN" sz="2400" dirty="0"/>
              <a:t>•	Trend component: The trend component in time series analysis accounts for the gradual shift in the time series to a relatively higher or lower value over a long period of time.</a:t>
            </a:r>
          </a:p>
          <a:p>
            <a:pPr algn="just"/>
            <a:r>
              <a:rPr lang="en-IN" sz="2400" dirty="0"/>
              <a:t>•	Cyclical component: The cyclical component in time series analysis accounts for the regular pattern of sequences of values above and below the trend line lasting more than one year.</a:t>
            </a:r>
          </a:p>
          <a:p>
            <a:pPr algn="just"/>
            <a:endParaRPr lang="en-IN" sz="2400" dirty="0"/>
          </a:p>
        </p:txBody>
      </p:sp>
    </p:spTree>
    <p:extLst>
      <p:ext uri="{BB962C8B-B14F-4D97-AF65-F5344CB8AC3E}">
        <p14:creationId xmlns:p14="http://schemas.microsoft.com/office/powerpoint/2010/main" val="2960399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a:t>
            </a:r>
            <a:endParaRPr lang="en-IN" dirty="0"/>
          </a:p>
        </p:txBody>
      </p:sp>
      <p:sp>
        <p:nvSpPr>
          <p:cNvPr id="3" name="Content Placeholder 2"/>
          <p:cNvSpPr>
            <a:spLocks noGrp="1"/>
          </p:cNvSpPr>
          <p:nvPr>
            <p:ph idx="1"/>
          </p:nvPr>
        </p:nvSpPr>
        <p:spPr>
          <a:xfrm>
            <a:off x="827700" y="2052925"/>
            <a:ext cx="7401900" cy="4195475"/>
          </a:xfrm>
        </p:spPr>
        <p:txBody>
          <a:bodyPr/>
          <a:lstStyle/>
          <a:p>
            <a:pPr algn="just"/>
            <a:r>
              <a:rPr lang="en-IN" dirty="0"/>
              <a:t>•	Seasonal component: The seasonal component in time series analysis accounts for regular patterns of variability within certain time periods, such as a year.</a:t>
            </a:r>
          </a:p>
          <a:p>
            <a:pPr algn="just"/>
            <a:r>
              <a:rPr lang="en-IN" dirty="0"/>
              <a:t>•	Irregular component: The irregular component in time series analysis accounts for a short term, unanticipated and non-recurring factors that affect the values of the time series.</a:t>
            </a:r>
          </a:p>
          <a:p>
            <a:pPr algn="just"/>
            <a:endParaRPr lang="en-IN" dirty="0"/>
          </a:p>
        </p:txBody>
      </p:sp>
    </p:spTree>
    <p:extLst>
      <p:ext uri="{BB962C8B-B14F-4D97-AF65-F5344CB8AC3E}">
        <p14:creationId xmlns:p14="http://schemas.microsoft.com/office/powerpoint/2010/main" val="287438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457200"/>
            <a:ext cx="6920357" cy="659155"/>
          </a:xfrm>
          <a:prstGeom prst="rect">
            <a:avLst/>
          </a:prstGeom>
        </p:spPr>
        <p:txBody>
          <a:bodyPr vert="horz" wrap="square" lIns="0" tIns="12700" rIns="0" bIns="0" rtlCol="0">
            <a:spAutoFit/>
          </a:bodyPr>
          <a:lstStyle/>
          <a:p>
            <a:pPr marL="12700">
              <a:lnSpc>
                <a:spcPct val="100000"/>
              </a:lnSpc>
              <a:spcBef>
                <a:spcPts val="100"/>
              </a:spcBef>
            </a:pPr>
            <a:r>
              <a:rPr dirty="0"/>
              <a:t>2)</a:t>
            </a:r>
            <a:r>
              <a:rPr spc="-25" dirty="0"/>
              <a:t> </a:t>
            </a:r>
            <a:r>
              <a:rPr spc="-10" dirty="0"/>
              <a:t>Barometric</a:t>
            </a:r>
            <a:r>
              <a:rPr spc="-30" dirty="0"/>
              <a:t> </a:t>
            </a:r>
            <a:r>
              <a:rPr spc="-10" dirty="0"/>
              <a:t>Method</a:t>
            </a:r>
          </a:p>
        </p:txBody>
      </p:sp>
      <p:sp>
        <p:nvSpPr>
          <p:cNvPr id="3" name="object 3"/>
          <p:cNvSpPr txBox="1"/>
          <p:nvPr/>
        </p:nvSpPr>
        <p:spPr>
          <a:xfrm>
            <a:off x="685800" y="1295400"/>
            <a:ext cx="7772399" cy="4700646"/>
          </a:xfrm>
          <a:prstGeom prst="rect">
            <a:avLst/>
          </a:prstGeom>
        </p:spPr>
        <p:txBody>
          <a:bodyPr vert="horz" wrap="square" lIns="0" tIns="12065" rIns="0" bIns="0" rtlCol="0">
            <a:spAutoFit/>
          </a:bodyPr>
          <a:lstStyle/>
          <a:p>
            <a:pPr marL="12700" marR="5080" algn="just">
              <a:lnSpc>
                <a:spcPct val="100000"/>
              </a:lnSpc>
              <a:spcBef>
                <a:spcPts val="95"/>
              </a:spcBef>
            </a:pPr>
            <a:r>
              <a:rPr sz="2400" spc="-5" dirty="0">
                <a:latin typeface="Calibri"/>
                <a:cs typeface="Calibri"/>
              </a:rPr>
              <a:t>In </a:t>
            </a:r>
            <a:r>
              <a:rPr sz="2400" spc="-10" dirty="0">
                <a:latin typeface="Calibri"/>
                <a:cs typeface="Calibri"/>
              </a:rPr>
              <a:t>barometric</a:t>
            </a:r>
            <a:r>
              <a:rPr sz="2400" spc="-5" dirty="0">
                <a:latin typeface="Calibri"/>
                <a:cs typeface="Calibri"/>
              </a:rPr>
              <a:t> </a:t>
            </a:r>
            <a:r>
              <a:rPr sz="2400" spc="-10" dirty="0">
                <a:latin typeface="Calibri"/>
                <a:cs typeface="Calibri"/>
              </a:rPr>
              <a:t>method,</a:t>
            </a:r>
            <a:r>
              <a:rPr sz="2400" spc="-5" dirty="0">
                <a:latin typeface="Calibri"/>
                <a:cs typeface="Calibri"/>
              </a:rPr>
              <a:t> demand is </a:t>
            </a:r>
            <a:r>
              <a:rPr sz="2400" spc="-10" dirty="0">
                <a:latin typeface="Calibri"/>
                <a:cs typeface="Calibri"/>
              </a:rPr>
              <a:t>predicted</a:t>
            </a:r>
            <a:r>
              <a:rPr sz="2400" spc="475" dirty="0">
                <a:latin typeface="Calibri"/>
                <a:cs typeface="Calibri"/>
              </a:rPr>
              <a:t> </a:t>
            </a:r>
            <a:r>
              <a:rPr sz="2400" dirty="0">
                <a:latin typeface="Calibri"/>
                <a:cs typeface="Calibri"/>
              </a:rPr>
              <a:t>on </a:t>
            </a:r>
            <a:r>
              <a:rPr sz="2400" spc="-5" dirty="0">
                <a:latin typeface="Calibri"/>
                <a:cs typeface="Calibri"/>
              </a:rPr>
              <a:t>the basis </a:t>
            </a:r>
            <a:r>
              <a:rPr sz="2400" dirty="0">
                <a:latin typeface="Calibri"/>
                <a:cs typeface="Calibri"/>
              </a:rPr>
              <a:t>of </a:t>
            </a:r>
            <a:r>
              <a:rPr sz="2400" spc="5" dirty="0">
                <a:latin typeface="Calibri"/>
                <a:cs typeface="Calibri"/>
              </a:rPr>
              <a:t> </a:t>
            </a:r>
            <a:r>
              <a:rPr sz="2400" spc="-10" dirty="0">
                <a:latin typeface="Calibri"/>
                <a:cs typeface="Calibri"/>
              </a:rPr>
              <a:t>past </a:t>
            </a:r>
            <a:r>
              <a:rPr sz="2400" spc="-15" dirty="0">
                <a:latin typeface="Calibri"/>
                <a:cs typeface="Calibri"/>
              </a:rPr>
              <a:t>events</a:t>
            </a:r>
            <a:r>
              <a:rPr sz="2400" spc="15" dirty="0">
                <a:latin typeface="Calibri"/>
                <a:cs typeface="Calibri"/>
              </a:rPr>
              <a:t> </a:t>
            </a:r>
            <a:r>
              <a:rPr sz="2400" dirty="0">
                <a:latin typeface="Calibri"/>
                <a:cs typeface="Calibri"/>
              </a:rPr>
              <a:t>or</a:t>
            </a:r>
            <a:r>
              <a:rPr sz="2400" spc="-5" dirty="0">
                <a:latin typeface="Calibri"/>
                <a:cs typeface="Calibri"/>
              </a:rPr>
              <a:t> </a:t>
            </a:r>
            <a:r>
              <a:rPr sz="2400" spc="-35" dirty="0">
                <a:latin typeface="Calibri"/>
                <a:cs typeface="Calibri"/>
              </a:rPr>
              <a:t>key</a:t>
            </a:r>
            <a:r>
              <a:rPr sz="2400" spc="15" dirty="0">
                <a:latin typeface="Calibri"/>
                <a:cs typeface="Calibri"/>
              </a:rPr>
              <a:t> </a:t>
            </a:r>
            <a:r>
              <a:rPr sz="2400" spc="-10" dirty="0">
                <a:latin typeface="Calibri"/>
                <a:cs typeface="Calibri"/>
              </a:rPr>
              <a:t>variables occurring</a:t>
            </a:r>
            <a:r>
              <a:rPr sz="2400" spc="-5" dirty="0">
                <a:latin typeface="Calibri"/>
                <a:cs typeface="Calibri"/>
              </a:rPr>
              <a:t> in the</a:t>
            </a:r>
            <a:r>
              <a:rPr sz="2400" dirty="0">
                <a:latin typeface="Calibri"/>
                <a:cs typeface="Calibri"/>
              </a:rPr>
              <a:t> </a:t>
            </a:r>
            <a:r>
              <a:rPr sz="2400" spc="-10" dirty="0">
                <a:latin typeface="Calibri"/>
                <a:cs typeface="Calibri"/>
              </a:rPr>
              <a:t>present.</a:t>
            </a:r>
            <a:endParaRPr sz="2400" dirty="0">
              <a:latin typeface="Calibri"/>
              <a:cs typeface="Calibri"/>
            </a:endParaRPr>
          </a:p>
          <a:p>
            <a:pPr marL="12700" marR="6350" algn="just">
              <a:lnSpc>
                <a:spcPct val="100000"/>
              </a:lnSpc>
              <a:spcBef>
                <a:spcPts val="530"/>
              </a:spcBef>
            </a:pPr>
            <a:r>
              <a:rPr sz="2400" spc="-10" dirty="0">
                <a:latin typeface="Calibri"/>
                <a:cs typeface="Calibri"/>
              </a:rPr>
              <a:t>This</a:t>
            </a:r>
            <a:r>
              <a:rPr sz="2400" spc="-5" dirty="0">
                <a:latin typeface="Calibri"/>
                <a:cs typeface="Calibri"/>
              </a:rPr>
              <a:t> </a:t>
            </a:r>
            <a:r>
              <a:rPr sz="2400" spc="-10" dirty="0">
                <a:latin typeface="Calibri"/>
                <a:cs typeface="Calibri"/>
              </a:rPr>
              <a:t>method</a:t>
            </a:r>
            <a:r>
              <a:rPr sz="2400" spc="-5" dirty="0">
                <a:latin typeface="Calibri"/>
                <a:cs typeface="Calibri"/>
              </a:rPr>
              <a:t> is</a:t>
            </a:r>
            <a:r>
              <a:rPr sz="2400" dirty="0">
                <a:latin typeface="Calibri"/>
                <a:cs typeface="Calibri"/>
              </a:rPr>
              <a:t> </a:t>
            </a:r>
            <a:r>
              <a:rPr sz="2400" spc="-5" dirty="0">
                <a:latin typeface="Calibri"/>
                <a:cs typeface="Calibri"/>
              </a:rPr>
              <a:t>also</a:t>
            </a:r>
            <a:r>
              <a:rPr sz="2400" dirty="0">
                <a:latin typeface="Calibri"/>
                <a:cs typeface="Calibri"/>
              </a:rPr>
              <a:t> </a:t>
            </a:r>
            <a:r>
              <a:rPr sz="2400" spc="-10" dirty="0">
                <a:latin typeface="Calibri"/>
                <a:cs typeface="Calibri"/>
              </a:rPr>
              <a:t>used</a:t>
            </a:r>
            <a:r>
              <a:rPr sz="2400" spc="-5" dirty="0">
                <a:latin typeface="Calibri"/>
                <a:cs typeface="Calibri"/>
              </a:rPr>
              <a:t> </a:t>
            </a:r>
            <a:r>
              <a:rPr sz="2400" spc="-20" dirty="0">
                <a:latin typeface="Calibri"/>
                <a:cs typeface="Calibri"/>
              </a:rPr>
              <a:t>to</a:t>
            </a:r>
            <a:r>
              <a:rPr sz="2400" spc="-15" dirty="0">
                <a:latin typeface="Calibri"/>
                <a:cs typeface="Calibri"/>
              </a:rPr>
              <a:t> </a:t>
            </a:r>
            <a:r>
              <a:rPr sz="2400" spc="-10" dirty="0">
                <a:latin typeface="Calibri"/>
                <a:cs typeface="Calibri"/>
              </a:rPr>
              <a:t>predict</a:t>
            </a:r>
            <a:r>
              <a:rPr sz="2400" spc="-5" dirty="0">
                <a:latin typeface="Calibri"/>
                <a:cs typeface="Calibri"/>
              </a:rPr>
              <a:t> </a:t>
            </a:r>
            <a:r>
              <a:rPr sz="2400" spc="-10" dirty="0">
                <a:latin typeface="Calibri"/>
                <a:cs typeface="Calibri"/>
              </a:rPr>
              <a:t>various</a:t>
            </a:r>
            <a:r>
              <a:rPr sz="2400" spc="480" dirty="0">
                <a:latin typeface="Calibri"/>
                <a:cs typeface="Calibri"/>
              </a:rPr>
              <a:t> </a:t>
            </a:r>
            <a:r>
              <a:rPr sz="2400" spc="-10" dirty="0">
                <a:latin typeface="Calibri"/>
                <a:cs typeface="Calibri"/>
              </a:rPr>
              <a:t>economic </a:t>
            </a:r>
            <a:r>
              <a:rPr sz="2400" spc="-5" dirty="0">
                <a:latin typeface="Calibri"/>
                <a:cs typeface="Calibri"/>
              </a:rPr>
              <a:t> </a:t>
            </a:r>
            <a:r>
              <a:rPr sz="2400" spc="-15" dirty="0">
                <a:latin typeface="Calibri"/>
                <a:cs typeface="Calibri"/>
              </a:rPr>
              <a:t>indicators,</a:t>
            </a:r>
            <a:r>
              <a:rPr sz="2400" spc="5" dirty="0">
                <a:latin typeface="Calibri"/>
                <a:cs typeface="Calibri"/>
              </a:rPr>
              <a:t> </a:t>
            </a:r>
            <a:r>
              <a:rPr sz="2400" spc="-10" dirty="0">
                <a:latin typeface="Calibri"/>
                <a:cs typeface="Calibri"/>
              </a:rPr>
              <a:t>such </a:t>
            </a:r>
            <a:r>
              <a:rPr sz="2400" spc="-5" dirty="0">
                <a:latin typeface="Calibri"/>
                <a:cs typeface="Calibri"/>
              </a:rPr>
              <a:t>as saving,</a:t>
            </a:r>
            <a:r>
              <a:rPr sz="2400" spc="-15" dirty="0">
                <a:latin typeface="Calibri"/>
                <a:cs typeface="Calibri"/>
              </a:rPr>
              <a:t> investment,</a:t>
            </a:r>
            <a:r>
              <a:rPr sz="2400" spc="25" dirty="0">
                <a:latin typeface="Calibri"/>
                <a:cs typeface="Calibri"/>
              </a:rPr>
              <a:t> </a:t>
            </a:r>
            <a:r>
              <a:rPr sz="2400" spc="-5" dirty="0">
                <a:latin typeface="Calibri"/>
                <a:cs typeface="Calibri"/>
              </a:rPr>
              <a:t>and </a:t>
            </a:r>
            <a:r>
              <a:rPr sz="2400" spc="-10" dirty="0">
                <a:latin typeface="Calibri"/>
                <a:cs typeface="Calibri"/>
              </a:rPr>
              <a:t>income.</a:t>
            </a:r>
            <a:endParaRPr sz="2400" dirty="0">
              <a:latin typeface="Calibri"/>
              <a:cs typeface="Calibri"/>
            </a:endParaRPr>
          </a:p>
          <a:p>
            <a:pPr marL="12700" marR="5080" algn="just">
              <a:lnSpc>
                <a:spcPct val="100000"/>
              </a:lnSpc>
              <a:spcBef>
                <a:spcPts val="530"/>
              </a:spcBef>
            </a:pPr>
            <a:r>
              <a:rPr sz="2400" spc="-10" dirty="0">
                <a:latin typeface="Calibri"/>
                <a:cs typeface="Calibri"/>
              </a:rPr>
              <a:t>This method </a:t>
            </a:r>
            <a:r>
              <a:rPr sz="2400" spc="-15" dirty="0">
                <a:latin typeface="Calibri"/>
                <a:cs typeface="Calibri"/>
              </a:rPr>
              <a:t>was introduced </a:t>
            </a:r>
            <a:r>
              <a:rPr sz="2400" spc="-5" dirty="0">
                <a:latin typeface="Calibri"/>
                <a:cs typeface="Calibri"/>
              </a:rPr>
              <a:t>by </a:t>
            </a:r>
            <a:r>
              <a:rPr sz="2400" spc="-15" dirty="0">
                <a:latin typeface="Calibri"/>
                <a:cs typeface="Calibri"/>
              </a:rPr>
              <a:t>Harvard </a:t>
            </a:r>
            <a:r>
              <a:rPr sz="2400" spc="-10" dirty="0">
                <a:latin typeface="Calibri"/>
                <a:cs typeface="Calibri"/>
              </a:rPr>
              <a:t>Economic </a:t>
            </a:r>
            <a:r>
              <a:rPr sz="2400" spc="-5" dirty="0">
                <a:latin typeface="Calibri"/>
                <a:cs typeface="Calibri"/>
              </a:rPr>
              <a:t>Service in </a:t>
            </a:r>
            <a:r>
              <a:rPr sz="2400" dirty="0">
                <a:latin typeface="Calibri"/>
                <a:cs typeface="Calibri"/>
              </a:rPr>
              <a:t> </a:t>
            </a:r>
            <a:r>
              <a:rPr sz="2400" spc="-5" dirty="0">
                <a:latin typeface="Calibri"/>
                <a:cs typeface="Calibri"/>
              </a:rPr>
              <a:t>1920</a:t>
            </a:r>
            <a:r>
              <a:rPr sz="2400" dirty="0">
                <a:latin typeface="Calibri"/>
                <a:cs typeface="Calibri"/>
              </a:rPr>
              <a:t> </a:t>
            </a:r>
            <a:r>
              <a:rPr sz="2400" spc="-10" dirty="0">
                <a:latin typeface="Calibri"/>
                <a:cs typeface="Calibri"/>
              </a:rPr>
              <a:t>and</a:t>
            </a:r>
            <a:r>
              <a:rPr sz="2400" spc="-5" dirty="0">
                <a:latin typeface="Calibri"/>
                <a:cs typeface="Calibri"/>
              </a:rPr>
              <a:t> </a:t>
            </a:r>
            <a:r>
              <a:rPr sz="2400" spc="-10" dirty="0">
                <a:latin typeface="Calibri"/>
                <a:cs typeface="Calibri"/>
              </a:rPr>
              <a:t>further</a:t>
            </a:r>
            <a:r>
              <a:rPr sz="2400" spc="-5" dirty="0">
                <a:latin typeface="Calibri"/>
                <a:cs typeface="Calibri"/>
              </a:rPr>
              <a:t> </a:t>
            </a:r>
            <a:r>
              <a:rPr sz="2400" spc="-10" dirty="0">
                <a:latin typeface="Calibri"/>
                <a:cs typeface="Calibri"/>
              </a:rPr>
              <a:t>revised</a:t>
            </a:r>
            <a:r>
              <a:rPr sz="2400" spc="-5" dirty="0">
                <a:latin typeface="Calibri"/>
                <a:cs typeface="Calibri"/>
              </a:rPr>
              <a:t> </a:t>
            </a:r>
            <a:r>
              <a:rPr sz="2400" spc="-10" dirty="0">
                <a:latin typeface="Calibri"/>
                <a:cs typeface="Calibri"/>
              </a:rPr>
              <a:t>by</a:t>
            </a:r>
            <a:r>
              <a:rPr sz="2400" spc="-5" dirty="0">
                <a:latin typeface="Calibri"/>
                <a:cs typeface="Calibri"/>
              </a:rPr>
              <a:t> National</a:t>
            </a:r>
            <a:r>
              <a:rPr sz="2400" dirty="0">
                <a:latin typeface="Calibri"/>
                <a:cs typeface="Calibri"/>
              </a:rPr>
              <a:t> </a:t>
            </a:r>
            <a:r>
              <a:rPr sz="2400" spc="-10" dirty="0">
                <a:latin typeface="Calibri"/>
                <a:cs typeface="Calibri"/>
              </a:rPr>
              <a:t>Bureau</a:t>
            </a:r>
            <a:r>
              <a:rPr sz="2400" spc="-5" dirty="0">
                <a:latin typeface="Calibri"/>
                <a:cs typeface="Calibri"/>
              </a:rPr>
              <a:t> </a:t>
            </a:r>
            <a:r>
              <a:rPr sz="2400" dirty="0">
                <a:latin typeface="Calibri"/>
                <a:cs typeface="Calibri"/>
              </a:rPr>
              <a:t>of</a:t>
            </a:r>
            <a:r>
              <a:rPr sz="2400" spc="5" dirty="0">
                <a:latin typeface="Calibri"/>
                <a:cs typeface="Calibri"/>
              </a:rPr>
              <a:t> </a:t>
            </a:r>
            <a:r>
              <a:rPr sz="2400" spc="-15" dirty="0">
                <a:latin typeface="Calibri"/>
                <a:cs typeface="Calibri"/>
              </a:rPr>
              <a:t>Economic </a:t>
            </a:r>
            <a:r>
              <a:rPr sz="2400" spc="-10" dirty="0">
                <a:latin typeface="Calibri"/>
                <a:cs typeface="Calibri"/>
              </a:rPr>
              <a:t> </a:t>
            </a:r>
            <a:r>
              <a:rPr sz="2400" spc="-15" dirty="0">
                <a:latin typeface="Calibri"/>
                <a:cs typeface="Calibri"/>
              </a:rPr>
              <a:t>Research</a:t>
            </a:r>
            <a:r>
              <a:rPr sz="2400" dirty="0">
                <a:latin typeface="Calibri"/>
                <a:cs typeface="Calibri"/>
              </a:rPr>
              <a:t> </a:t>
            </a:r>
            <a:r>
              <a:rPr sz="2400" spc="-5" dirty="0">
                <a:latin typeface="Calibri"/>
                <a:cs typeface="Calibri"/>
              </a:rPr>
              <a:t>(NBER)</a:t>
            </a:r>
            <a:r>
              <a:rPr sz="2400" spc="15" dirty="0">
                <a:latin typeface="Calibri"/>
                <a:cs typeface="Calibri"/>
              </a:rPr>
              <a:t> </a:t>
            </a:r>
            <a:r>
              <a:rPr sz="2400" spc="-5" dirty="0">
                <a:latin typeface="Calibri"/>
                <a:cs typeface="Calibri"/>
              </a:rPr>
              <a:t>in</a:t>
            </a:r>
            <a:r>
              <a:rPr sz="2400" dirty="0">
                <a:latin typeface="Calibri"/>
                <a:cs typeface="Calibri"/>
              </a:rPr>
              <a:t> </a:t>
            </a:r>
            <a:r>
              <a:rPr sz="2400" spc="-5" dirty="0">
                <a:latin typeface="Calibri"/>
                <a:cs typeface="Calibri"/>
              </a:rPr>
              <a:t>1930s.</a:t>
            </a:r>
            <a:endParaRPr sz="2400" dirty="0">
              <a:latin typeface="Calibri"/>
              <a:cs typeface="Calibri"/>
            </a:endParaRPr>
          </a:p>
          <a:p>
            <a:pPr marL="12700" marR="6350" algn="just">
              <a:lnSpc>
                <a:spcPct val="100000"/>
              </a:lnSpc>
              <a:spcBef>
                <a:spcPts val="530"/>
              </a:spcBef>
            </a:pPr>
            <a:r>
              <a:rPr sz="2400" spc="-10" dirty="0">
                <a:latin typeface="Calibri"/>
                <a:cs typeface="Calibri"/>
              </a:rPr>
              <a:t>This</a:t>
            </a:r>
            <a:r>
              <a:rPr sz="2400" spc="-5" dirty="0">
                <a:latin typeface="Calibri"/>
                <a:cs typeface="Calibri"/>
              </a:rPr>
              <a:t> </a:t>
            </a:r>
            <a:r>
              <a:rPr sz="2400" spc="-10" dirty="0">
                <a:latin typeface="Calibri"/>
                <a:cs typeface="Calibri"/>
              </a:rPr>
              <a:t>technique</a:t>
            </a:r>
            <a:r>
              <a:rPr sz="2400" spc="-5" dirty="0">
                <a:latin typeface="Calibri"/>
                <a:cs typeface="Calibri"/>
              </a:rPr>
              <a:t> helps</a:t>
            </a:r>
            <a:r>
              <a:rPr sz="2400" dirty="0">
                <a:latin typeface="Calibri"/>
                <a:cs typeface="Calibri"/>
              </a:rPr>
              <a:t> </a:t>
            </a:r>
            <a:r>
              <a:rPr sz="2400" spc="-5" dirty="0">
                <a:latin typeface="Calibri"/>
                <a:cs typeface="Calibri"/>
              </a:rPr>
              <a:t>in</a:t>
            </a:r>
            <a:r>
              <a:rPr sz="2400" dirty="0">
                <a:latin typeface="Calibri"/>
                <a:cs typeface="Calibri"/>
              </a:rPr>
              <a:t> </a:t>
            </a:r>
            <a:r>
              <a:rPr sz="2400" spc="-5" dirty="0">
                <a:latin typeface="Calibri"/>
                <a:cs typeface="Calibri"/>
              </a:rPr>
              <a:t>determining</a:t>
            </a:r>
            <a:r>
              <a:rPr sz="2400" dirty="0">
                <a:latin typeface="Calibri"/>
                <a:cs typeface="Calibri"/>
              </a:rPr>
              <a:t> </a:t>
            </a:r>
            <a:r>
              <a:rPr sz="2400" spc="-5" dirty="0">
                <a:latin typeface="Calibri"/>
                <a:cs typeface="Calibri"/>
              </a:rPr>
              <a:t>the</a:t>
            </a:r>
            <a:r>
              <a:rPr sz="2400" dirty="0">
                <a:latin typeface="Calibri"/>
                <a:cs typeface="Calibri"/>
              </a:rPr>
              <a:t> </a:t>
            </a:r>
            <a:r>
              <a:rPr sz="2400" spc="-15" dirty="0">
                <a:latin typeface="Calibri"/>
                <a:cs typeface="Calibri"/>
              </a:rPr>
              <a:t>general</a:t>
            </a:r>
            <a:r>
              <a:rPr sz="2400" spc="-10" dirty="0">
                <a:latin typeface="Calibri"/>
                <a:cs typeface="Calibri"/>
              </a:rPr>
              <a:t> trend</a:t>
            </a:r>
            <a:r>
              <a:rPr sz="2400" spc="-5" dirty="0">
                <a:latin typeface="Calibri"/>
                <a:cs typeface="Calibri"/>
              </a:rPr>
              <a:t> </a:t>
            </a:r>
            <a:r>
              <a:rPr sz="2400" dirty="0">
                <a:latin typeface="Calibri"/>
                <a:cs typeface="Calibri"/>
              </a:rPr>
              <a:t>of </a:t>
            </a:r>
            <a:r>
              <a:rPr sz="2400" spc="5" dirty="0">
                <a:latin typeface="Calibri"/>
                <a:cs typeface="Calibri"/>
              </a:rPr>
              <a:t> </a:t>
            </a:r>
            <a:r>
              <a:rPr sz="2400" spc="-10" dirty="0">
                <a:latin typeface="Calibri"/>
                <a:cs typeface="Calibri"/>
              </a:rPr>
              <a:t>business</a:t>
            </a:r>
            <a:r>
              <a:rPr sz="2400" spc="5" dirty="0">
                <a:latin typeface="Calibri"/>
                <a:cs typeface="Calibri"/>
              </a:rPr>
              <a:t> </a:t>
            </a:r>
            <a:r>
              <a:rPr sz="2400" spc="-5" dirty="0">
                <a:latin typeface="Calibri"/>
                <a:cs typeface="Calibri"/>
              </a:rPr>
              <a:t>activities.</a:t>
            </a:r>
            <a:endParaRPr sz="2400" dirty="0">
              <a:latin typeface="Calibri"/>
              <a:cs typeface="Calibri"/>
            </a:endParaRPr>
          </a:p>
          <a:p>
            <a:pPr marL="12700" marR="5080" algn="just">
              <a:lnSpc>
                <a:spcPct val="100000"/>
              </a:lnSpc>
              <a:spcBef>
                <a:spcPts val="525"/>
              </a:spcBef>
            </a:pPr>
            <a:r>
              <a:rPr sz="2400" b="1" spc="-15" dirty="0">
                <a:latin typeface="Calibri"/>
                <a:cs typeface="Calibri"/>
              </a:rPr>
              <a:t>For</a:t>
            </a:r>
            <a:r>
              <a:rPr sz="2400" b="1" spc="-10" dirty="0">
                <a:latin typeface="Calibri"/>
                <a:cs typeface="Calibri"/>
              </a:rPr>
              <a:t> example</a:t>
            </a:r>
            <a:r>
              <a:rPr sz="2400" spc="-10" dirty="0">
                <a:latin typeface="Calibri"/>
                <a:cs typeface="Calibri"/>
              </a:rPr>
              <a:t>,</a:t>
            </a:r>
            <a:r>
              <a:rPr sz="2400" spc="-5" dirty="0">
                <a:latin typeface="Calibri"/>
                <a:cs typeface="Calibri"/>
              </a:rPr>
              <a:t> suppose</a:t>
            </a:r>
            <a:r>
              <a:rPr sz="2400" dirty="0">
                <a:latin typeface="Calibri"/>
                <a:cs typeface="Calibri"/>
              </a:rPr>
              <a:t> </a:t>
            </a:r>
            <a:r>
              <a:rPr sz="2400" spc="-10" dirty="0">
                <a:latin typeface="Calibri"/>
                <a:cs typeface="Calibri"/>
              </a:rPr>
              <a:t>government</a:t>
            </a:r>
            <a:r>
              <a:rPr sz="2400" spc="-5" dirty="0">
                <a:latin typeface="Calibri"/>
                <a:cs typeface="Calibri"/>
              </a:rPr>
              <a:t> allots</a:t>
            </a:r>
            <a:r>
              <a:rPr sz="2400" dirty="0">
                <a:latin typeface="Calibri"/>
                <a:cs typeface="Calibri"/>
              </a:rPr>
              <a:t> </a:t>
            </a:r>
            <a:r>
              <a:rPr sz="2400" spc="-5" dirty="0">
                <a:latin typeface="Calibri"/>
                <a:cs typeface="Calibri"/>
              </a:rPr>
              <a:t>land</a:t>
            </a:r>
            <a:r>
              <a:rPr sz="2400" dirty="0">
                <a:latin typeface="Calibri"/>
                <a:cs typeface="Calibri"/>
              </a:rPr>
              <a:t> </a:t>
            </a:r>
            <a:r>
              <a:rPr sz="2400" spc="-20" dirty="0">
                <a:latin typeface="Calibri"/>
                <a:cs typeface="Calibri"/>
              </a:rPr>
              <a:t>to</a:t>
            </a:r>
            <a:r>
              <a:rPr sz="2400" spc="-15" dirty="0">
                <a:latin typeface="Calibri"/>
                <a:cs typeface="Calibri"/>
              </a:rPr>
              <a:t> </a:t>
            </a:r>
            <a:r>
              <a:rPr sz="2400" spc="-5" dirty="0">
                <a:latin typeface="Calibri"/>
                <a:cs typeface="Calibri"/>
              </a:rPr>
              <a:t>the</a:t>
            </a:r>
            <a:r>
              <a:rPr sz="2400" dirty="0">
                <a:latin typeface="Calibri"/>
                <a:cs typeface="Calibri"/>
              </a:rPr>
              <a:t> </a:t>
            </a:r>
            <a:r>
              <a:rPr sz="2400" spc="-5" dirty="0">
                <a:latin typeface="Calibri"/>
                <a:cs typeface="Calibri"/>
              </a:rPr>
              <a:t>XYZ </a:t>
            </a:r>
            <a:r>
              <a:rPr sz="2400" dirty="0">
                <a:latin typeface="Calibri"/>
                <a:cs typeface="Calibri"/>
              </a:rPr>
              <a:t> </a:t>
            </a:r>
            <a:r>
              <a:rPr sz="2400" spc="-5" dirty="0">
                <a:latin typeface="Calibri"/>
                <a:cs typeface="Calibri"/>
              </a:rPr>
              <a:t>society</a:t>
            </a:r>
            <a:r>
              <a:rPr sz="2400" dirty="0">
                <a:latin typeface="Calibri"/>
                <a:cs typeface="Calibri"/>
              </a:rPr>
              <a:t> </a:t>
            </a:r>
            <a:r>
              <a:rPr sz="2400" spc="-20" dirty="0">
                <a:latin typeface="Calibri"/>
                <a:cs typeface="Calibri"/>
              </a:rPr>
              <a:t>for</a:t>
            </a:r>
            <a:r>
              <a:rPr sz="2400" spc="-15" dirty="0">
                <a:latin typeface="Calibri"/>
                <a:cs typeface="Calibri"/>
              </a:rPr>
              <a:t> </a:t>
            </a:r>
            <a:r>
              <a:rPr sz="2400" spc="-10" dirty="0">
                <a:latin typeface="Calibri"/>
                <a:cs typeface="Calibri"/>
              </a:rPr>
              <a:t>constructing</a:t>
            </a:r>
            <a:r>
              <a:rPr sz="2400" spc="-5" dirty="0">
                <a:latin typeface="Calibri"/>
                <a:cs typeface="Calibri"/>
              </a:rPr>
              <a:t> </a:t>
            </a:r>
            <a:r>
              <a:rPr sz="2400" spc="-10" dirty="0">
                <a:latin typeface="Calibri"/>
                <a:cs typeface="Calibri"/>
              </a:rPr>
              <a:t>buildings.</a:t>
            </a:r>
            <a:r>
              <a:rPr sz="2400" spc="-5" dirty="0">
                <a:latin typeface="Calibri"/>
                <a:cs typeface="Calibri"/>
              </a:rPr>
              <a:t> This</a:t>
            </a:r>
            <a:r>
              <a:rPr sz="2400" dirty="0">
                <a:latin typeface="Calibri"/>
                <a:cs typeface="Calibri"/>
              </a:rPr>
              <a:t> </a:t>
            </a:r>
            <a:r>
              <a:rPr sz="2400" spc="-15" dirty="0">
                <a:latin typeface="Calibri"/>
                <a:cs typeface="Calibri"/>
              </a:rPr>
              <a:t>indicates</a:t>
            </a:r>
            <a:r>
              <a:rPr sz="2400" spc="-10" dirty="0">
                <a:latin typeface="Calibri"/>
                <a:cs typeface="Calibri"/>
              </a:rPr>
              <a:t> that</a:t>
            </a:r>
            <a:r>
              <a:rPr sz="2400" spc="-5" dirty="0">
                <a:latin typeface="Calibri"/>
                <a:cs typeface="Calibri"/>
              </a:rPr>
              <a:t> </a:t>
            </a:r>
            <a:r>
              <a:rPr sz="2400" spc="-10" dirty="0">
                <a:latin typeface="Calibri"/>
                <a:cs typeface="Calibri"/>
              </a:rPr>
              <a:t>there </a:t>
            </a:r>
            <a:r>
              <a:rPr sz="2400" spc="-5" dirty="0">
                <a:latin typeface="Calibri"/>
                <a:cs typeface="Calibri"/>
              </a:rPr>
              <a:t> </a:t>
            </a:r>
            <a:r>
              <a:rPr sz="2400" spc="-10" dirty="0">
                <a:latin typeface="Calibri"/>
                <a:cs typeface="Calibri"/>
              </a:rPr>
              <a:t>would</a:t>
            </a:r>
            <a:r>
              <a:rPr sz="2400" spc="-5" dirty="0">
                <a:latin typeface="Calibri"/>
                <a:cs typeface="Calibri"/>
              </a:rPr>
              <a:t> be</a:t>
            </a:r>
            <a:r>
              <a:rPr sz="2400" spc="20" dirty="0">
                <a:latin typeface="Calibri"/>
                <a:cs typeface="Calibri"/>
              </a:rPr>
              <a:t> </a:t>
            </a:r>
            <a:r>
              <a:rPr sz="2400" spc="-10" dirty="0">
                <a:latin typeface="Calibri"/>
                <a:cs typeface="Calibri"/>
              </a:rPr>
              <a:t>high</a:t>
            </a:r>
            <a:r>
              <a:rPr sz="2400" spc="-5" dirty="0">
                <a:latin typeface="Calibri"/>
                <a:cs typeface="Calibri"/>
              </a:rPr>
              <a:t> </a:t>
            </a:r>
            <a:r>
              <a:rPr sz="2400" spc="-10" dirty="0">
                <a:latin typeface="Calibri"/>
                <a:cs typeface="Calibri"/>
              </a:rPr>
              <a:t>demand</a:t>
            </a:r>
            <a:r>
              <a:rPr sz="2400" spc="5" dirty="0">
                <a:latin typeface="Calibri"/>
                <a:cs typeface="Calibri"/>
              </a:rPr>
              <a:t> </a:t>
            </a:r>
            <a:r>
              <a:rPr sz="2400" spc="-20" dirty="0">
                <a:latin typeface="Calibri"/>
                <a:cs typeface="Calibri"/>
              </a:rPr>
              <a:t>for</a:t>
            </a:r>
            <a:r>
              <a:rPr sz="2400" spc="10" dirty="0">
                <a:latin typeface="Calibri"/>
                <a:cs typeface="Calibri"/>
              </a:rPr>
              <a:t> </a:t>
            </a:r>
            <a:r>
              <a:rPr sz="2400" spc="-10" dirty="0">
                <a:latin typeface="Calibri"/>
                <a:cs typeface="Calibri"/>
              </a:rPr>
              <a:t>cement,</a:t>
            </a:r>
            <a:r>
              <a:rPr sz="2400" spc="25" dirty="0">
                <a:latin typeface="Calibri"/>
                <a:cs typeface="Calibri"/>
              </a:rPr>
              <a:t> </a:t>
            </a:r>
            <a:r>
              <a:rPr sz="2400" spc="-15" dirty="0">
                <a:latin typeface="Calibri"/>
                <a:cs typeface="Calibri"/>
              </a:rPr>
              <a:t>bricks,</a:t>
            </a:r>
            <a:r>
              <a:rPr sz="2400" spc="10" dirty="0">
                <a:latin typeface="Calibri"/>
                <a:cs typeface="Calibri"/>
              </a:rPr>
              <a:t> </a:t>
            </a:r>
            <a:r>
              <a:rPr sz="2400" spc="-5" dirty="0">
                <a:latin typeface="Calibri"/>
                <a:cs typeface="Calibri"/>
              </a:rPr>
              <a:t>and </a:t>
            </a:r>
            <a:r>
              <a:rPr sz="2400" spc="-15" dirty="0">
                <a:latin typeface="Calibri"/>
                <a:cs typeface="Calibri"/>
              </a:rPr>
              <a:t>steel</a:t>
            </a:r>
            <a:r>
              <a:rPr sz="2400" spc="-15" dirty="0" smtClean="0">
                <a:latin typeface="Calibri"/>
                <a:cs typeface="Calibri"/>
              </a:rPr>
              <a:t>.</a:t>
            </a:r>
            <a:endParaRPr sz="2400" dirty="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457200"/>
            <a:ext cx="6890385" cy="659155"/>
          </a:xfrm>
          <a:prstGeom prst="rect">
            <a:avLst/>
          </a:prstGeom>
        </p:spPr>
        <p:txBody>
          <a:bodyPr vert="horz" wrap="square" lIns="0" tIns="12700" rIns="0" bIns="0" rtlCol="0">
            <a:spAutoFit/>
          </a:bodyPr>
          <a:lstStyle/>
          <a:p>
            <a:pPr marL="12700">
              <a:lnSpc>
                <a:spcPct val="100000"/>
              </a:lnSpc>
              <a:spcBef>
                <a:spcPts val="100"/>
              </a:spcBef>
            </a:pPr>
            <a:r>
              <a:rPr dirty="0"/>
              <a:t>3)</a:t>
            </a:r>
            <a:r>
              <a:rPr spc="-20" dirty="0"/>
              <a:t> </a:t>
            </a:r>
            <a:r>
              <a:rPr spc="-15" dirty="0"/>
              <a:t>Regression</a:t>
            </a:r>
            <a:r>
              <a:rPr spc="-20" dirty="0"/>
              <a:t> </a:t>
            </a:r>
            <a:r>
              <a:rPr spc="-10" dirty="0"/>
              <a:t>Method</a:t>
            </a:r>
          </a:p>
        </p:txBody>
      </p:sp>
      <p:sp>
        <p:nvSpPr>
          <p:cNvPr id="3" name="object 3"/>
          <p:cNvSpPr txBox="1"/>
          <p:nvPr/>
        </p:nvSpPr>
        <p:spPr>
          <a:xfrm>
            <a:off x="685800" y="1905000"/>
            <a:ext cx="7772400" cy="2628284"/>
          </a:xfrm>
          <a:prstGeom prst="rect">
            <a:avLst/>
          </a:prstGeom>
        </p:spPr>
        <p:txBody>
          <a:bodyPr vert="horz" wrap="square" lIns="0" tIns="12065" rIns="0" bIns="0" rtlCol="0">
            <a:spAutoFit/>
          </a:bodyPr>
          <a:lstStyle/>
          <a:p>
            <a:pPr marL="12700" marR="6350">
              <a:lnSpc>
                <a:spcPct val="100000"/>
              </a:lnSpc>
              <a:spcBef>
                <a:spcPts val="95"/>
              </a:spcBef>
              <a:tabLst>
                <a:tab pos="682625" algn="l"/>
                <a:tab pos="1643380" algn="l"/>
                <a:tab pos="1792605" algn="l"/>
                <a:tab pos="2179955" algn="l"/>
                <a:tab pos="3551554" algn="l"/>
                <a:tab pos="4005579" algn="l"/>
                <a:tab pos="5205095" algn="l"/>
                <a:tab pos="5798185" algn="l"/>
              </a:tabLst>
            </a:pPr>
            <a:r>
              <a:rPr sz="2200" spc="-10" dirty="0">
                <a:latin typeface="Calibri"/>
                <a:cs typeface="Calibri"/>
              </a:rPr>
              <a:t>Thi</a:t>
            </a:r>
            <a:r>
              <a:rPr sz="2200" spc="-5" dirty="0">
                <a:latin typeface="Calibri"/>
                <a:cs typeface="Calibri"/>
              </a:rPr>
              <a:t>s</a:t>
            </a:r>
            <a:r>
              <a:rPr sz="2200" dirty="0">
                <a:latin typeface="Calibri"/>
                <a:cs typeface="Calibri"/>
              </a:rPr>
              <a:t>	m</a:t>
            </a:r>
            <a:r>
              <a:rPr sz="2200" spc="-20" dirty="0">
                <a:latin typeface="Calibri"/>
                <a:cs typeface="Calibri"/>
              </a:rPr>
              <a:t>e</a:t>
            </a:r>
            <a:r>
              <a:rPr sz="2200" spc="-5" dirty="0">
                <a:latin typeface="Calibri"/>
                <a:cs typeface="Calibri"/>
              </a:rPr>
              <a:t>th</a:t>
            </a:r>
            <a:r>
              <a:rPr sz="2200" spc="5" dirty="0">
                <a:latin typeface="Calibri"/>
                <a:cs typeface="Calibri"/>
              </a:rPr>
              <a:t>o</a:t>
            </a:r>
            <a:r>
              <a:rPr sz="2200" spc="-5" dirty="0">
                <a:latin typeface="Calibri"/>
                <a:cs typeface="Calibri"/>
              </a:rPr>
              <a:t>d</a:t>
            </a:r>
            <a:r>
              <a:rPr sz="2200" dirty="0">
                <a:latin typeface="Calibri"/>
                <a:cs typeface="Calibri"/>
              </a:rPr>
              <a:t>		</a:t>
            </a:r>
            <a:r>
              <a:rPr sz="2200" spc="-5" dirty="0">
                <a:latin typeface="Calibri"/>
                <a:cs typeface="Calibri"/>
              </a:rPr>
              <a:t>is</a:t>
            </a:r>
            <a:r>
              <a:rPr sz="2200" dirty="0">
                <a:latin typeface="Calibri"/>
                <a:cs typeface="Calibri"/>
              </a:rPr>
              <a:t>	</a:t>
            </a:r>
            <a:r>
              <a:rPr sz="2200" spc="-10" dirty="0">
                <a:latin typeface="Calibri"/>
                <a:cs typeface="Calibri"/>
              </a:rPr>
              <a:t>un</a:t>
            </a:r>
            <a:r>
              <a:rPr sz="2200" dirty="0">
                <a:latin typeface="Calibri"/>
                <a:cs typeface="Calibri"/>
              </a:rPr>
              <a:t>d</a:t>
            </a:r>
            <a:r>
              <a:rPr sz="2200" spc="-5" dirty="0">
                <a:latin typeface="Calibri"/>
                <a:cs typeface="Calibri"/>
              </a:rPr>
              <a:t>er</a:t>
            </a:r>
            <a:r>
              <a:rPr sz="2200" spc="-35" dirty="0">
                <a:latin typeface="Calibri"/>
                <a:cs typeface="Calibri"/>
              </a:rPr>
              <a:t>t</a:t>
            </a:r>
            <a:r>
              <a:rPr sz="2200" spc="-5" dirty="0">
                <a:latin typeface="Calibri"/>
                <a:cs typeface="Calibri"/>
              </a:rPr>
              <a:t>a</a:t>
            </a:r>
            <a:r>
              <a:rPr sz="2200" spc="-80" dirty="0">
                <a:latin typeface="Calibri"/>
                <a:cs typeface="Calibri"/>
              </a:rPr>
              <a:t>k</a:t>
            </a:r>
            <a:r>
              <a:rPr sz="2200" spc="-5" dirty="0">
                <a:latin typeface="Calibri"/>
                <a:cs typeface="Calibri"/>
              </a:rPr>
              <a:t>e</a:t>
            </a:r>
            <a:r>
              <a:rPr sz="2200" dirty="0">
                <a:latin typeface="Calibri"/>
                <a:cs typeface="Calibri"/>
              </a:rPr>
              <a:t>	</a:t>
            </a:r>
            <a:r>
              <a:rPr sz="2200" spc="-35" dirty="0">
                <a:latin typeface="Calibri"/>
                <a:cs typeface="Calibri"/>
              </a:rPr>
              <a:t>t</a:t>
            </a:r>
            <a:r>
              <a:rPr sz="2200" spc="-5" dirty="0">
                <a:latin typeface="Calibri"/>
                <a:cs typeface="Calibri"/>
              </a:rPr>
              <a:t>o</a:t>
            </a:r>
            <a:r>
              <a:rPr sz="2200" dirty="0">
                <a:latin typeface="Calibri"/>
                <a:cs typeface="Calibri"/>
              </a:rPr>
              <a:t>	m</a:t>
            </a:r>
            <a:r>
              <a:rPr sz="2200" spc="-5" dirty="0">
                <a:latin typeface="Calibri"/>
                <a:cs typeface="Calibri"/>
              </a:rPr>
              <a:t>ea</a:t>
            </a:r>
            <a:r>
              <a:rPr sz="2200" dirty="0">
                <a:latin typeface="Calibri"/>
                <a:cs typeface="Calibri"/>
              </a:rPr>
              <a:t>s</a:t>
            </a:r>
            <a:r>
              <a:rPr sz="2200" spc="-10" dirty="0">
                <a:latin typeface="Calibri"/>
                <a:cs typeface="Calibri"/>
              </a:rPr>
              <a:t>u</a:t>
            </a:r>
            <a:r>
              <a:rPr sz="2200" spc="-30" dirty="0">
                <a:latin typeface="Calibri"/>
                <a:cs typeface="Calibri"/>
              </a:rPr>
              <a:t>r</a:t>
            </a:r>
            <a:r>
              <a:rPr sz="2200" spc="-5" dirty="0">
                <a:latin typeface="Calibri"/>
                <a:cs typeface="Calibri"/>
              </a:rPr>
              <a:t>e</a:t>
            </a:r>
            <a:r>
              <a:rPr sz="2200" dirty="0">
                <a:latin typeface="Calibri"/>
                <a:cs typeface="Calibri"/>
              </a:rPr>
              <a:t>	</a:t>
            </a:r>
            <a:r>
              <a:rPr sz="2200" spc="-5" dirty="0">
                <a:latin typeface="Calibri"/>
                <a:cs typeface="Calibri"/>
              </a:rPr>
              <a:t>the</a:t>
            </a:r>
            <a:r>
              <a:rPr sz="2200" dirty="0">
                <a:latin typeface="Calibri"/>
                <a:cs typeface="Calibri"/>
              </a:rPr>
              <a:t>	</a:t>
            </a:r>
            <a:r>
              <a:rPr sz="2200" spc="-30" dirty="0">
                <a:latin typeface="Calibri"/>
                <a:cs typeface="Calibri"/>
              </a:rPr>
              <a:t>r</a:t>
            </a:r>
            <a:r>
              <a:rPr sz="2200" dirty="0">
                <a:latin typeface="Calibri"/>
                <a:cs typeface="Calibri"/>
              </a:rPr>
              <a:t>e</a:t>
            </a:r>
            <a:r>
              <a:rPr sz="2200" spc="-5" dirty="0">
                <a:latin typeface="Calibri"/>
                <a:cs typeface="Calibri"/>
              </a:rPr>
              <a:t>l</a:t>
            </a:r>
            <a:r>
              <a:rPr sz="2200" spc="-30" dirty="0">
                <a:latin typeface="Calibri"/>
                <a:cs typeface="Calibri"/>
              </a:rPr>
              <a:t>a</a:t>
            </a:r>
            <a:r>
              <a:rPr sz="2200" spc="-5" dirty="0">
                <a:latin typeface="Calibri"/>
                <a:cs typeface="Calibri"/>
              </a:rPr>
              <a:t>tionsh</a:t>
            </a:r>
            <a:r>
              <a:rPr sz="2200" spc="-15" dirty="0">
                <a:latin typeface="Calibri"/>
                <a:cs typeface="Calibri"/>
              </a:rPr>
              <a:t>i</a:t>
            </a:r>
            <a:r>
              <a:rPr sz="2200" spc="-5" dirty="0">
                <a:latin typeface="Calibri"/>
                <a:cs typeface="Calibri"/>
              </a:rPr>
              <a:t>p  </a:t>
            </a:r>
            <a:r>
              <a:rPr sz="2200" spc="-10" dirty="0">
                <a:latin typeface="Calibri"/>
                <a:cs typeface="Calibri"/>
              </a:rPr>
              <a:t>between</a:t>
            </a:r>
            <a:r>
              <a:rPr sz="2200" spc="25" dirty="0">
                <a:latin typeface="Calibri"/>
                <a:cs typeface="Calibri"/>
              </a:rPr>
              <a:t> </a:t>
            </a:r>
            <a:r>
              <a:rPr sz="2200" spc="-15" dirty="0">
                <a:latin typeface="Calibri"/>
                <a:cs typeface="Calibri"/>
              </a:rPr>
              <a:t>two	</a:t>
            </a:r>
            <a:r>
              <a:rPr sz="2200" spc="-10" dirty="0">
                <a:latin typeface="Calibri"/>
                <a:cs typeface="Calibri"/>
              </a:rPr>
              <a:t>variables</a:t>
            </a:r>
            <a:r>
              <a:rPr sz="2200" spc="-20" dirty="0">
                <a:latin typeface="Calibri"/>
                <a:cs typeface="Calibri"/>
              </a:rPr>
              <a:t> </a:t>
            </a:r>
            <a:r>
              <a:rPr sz="2200" spc="-10" dirty="0">
                <a:latin typeface="Calibri"/>
                <a:cs typeface="Calibri"/>
              </a:rPr>
              <a:t>where</a:t>
            </a:r>
            <a:r>
              <a:rPr sz="2200" spc="5" dirty="0">
                <a:latin typeface="Calibri"/>
                <a:cs typeface="Calibri"/>
              </a:rPr>
              <a:t> </a:t>
            </a:r>
            <a:r>
              <a:rPr sz="2200" spc="-10" dirty="0">
                <a:latin typeface="Calibri"/>
                <a:cs typeface="Calibri"/>
              </a:rPr>
              <a:t>correlation appears</a:t>
            </a:r>
            <a:r>
              <a:rPr sz="2200" spc="-15" dirty="0">
                <a:latin typeface="Calibri"/>
                <a:cs typeface="Calibri"/>
              </a:rPr>
              <a:t> </a:t>
            </a:r>
            <a:r>
              <a:rPr sz="2200" spc="-20" dirty="0">
                <a:latin typeface="Calibri"/>
                <a:cs typeface="Calibri"/>
              </a:rPr>
              <a:t>to</a:t>
            </a:r>
            <a:r>
              <a:rPr sz="2200" spc="20" dirty="0">
                <a:latin typeface="Calibri"/>
                <a:cs typeface="Calibri"/>
              </a:rPr>
              <a:t> </a:t>
            </a:r>
            <a:r>
              <a:rPr sz="2200" spc="-15" dirty="0">
                <a:latin typeface="Calibri"/>
                <a:cs typeface="Calibri"/>
              </a:rPr>
              <a:t>exist.</a:t>
            </a:r>
            <a:endParaRPr sz="2200" dirty="0">
              <a:latin typeface="Calibri"/>
              <a:cs typeface="Calibri"/>
            </a:endParaRPr>
          </a:p>
          <a:p>
            <a:pPr>
              <a:lnSpc>
                <a:spcPct val="100000"/>
              </a:lnSpc>
              <a:spcBef>
                <a:spcPts val="35"/>
              </a:spcBef>
            </a:pPr>
            <a:endParaRPr sz="3000" dirty="0">
              <a:latin typeface="Calibri"/>
              <a:cs typeface="Calibri"/>
            </a:endParaRPr>
          </a:p>
          <a:p>
            <a:pPr marL="12700" marR="5080">
              <a:lnSpc>
                <a:spcPct val="100000"/>
              </a:lnSpc>
            </a:pPr>
            <a:r>
              <a:rPr sz="2200" dirty="0">
                <a:latin typeface="Calibri"/>
                <a:cs typeface="Calibri"/>
              </a:rPr>
              <a:t>E.g. </a:t>
            </a:r>
            <a:r>
              <a:rPr sz="2200" spc="-5" dirty="0">
                <a:latin typeface="Calibri"/>
                <a:cs typeface="Calibri"/>
              </a:rPr>
              <a:t>The</a:t>
            </a:r>
            <a:r>
              <a:rPr sz="2200" spc="10" dirty="0">
                <a:latin typeface="Calibri"/>
                <a:cs typeface="Calibri"/>
              </a:rPr>
              <a:t> </a:t>
            </a:r>
            <a:r>
              <a:rPr sz="2200" spc="-10" dirty="0">
                <a:latin typeface="Calibri"/>
                <a:cs typeface="Calibri"/>
              </a:rPr>
              <a:t>age</a:t>
            </a:r>
            <a:r>
              <a:rPr sz="2200" spc="25" dirty="0">
                <a:latin typeface="Calibri"/>
                <a:cs typeface="Calibri"/>
              </a:rPr>
              <a:t> </a:t>
            </a:r>
            <a:r>
              <a:rPr sz="2200" dirty="0">
                <a:latin typeface="Calibri"/>
                <a:cs typeface="Calibri"/>
              </a:rPr>
              <a:t>of</a:t>
            </a:r>
            <a:r>
              <a:rPr sz="2200" spc="10" dirty="0">
                <a:latin typeface="Calibri"/>
                <a:cs typeface="Calibri"/>
              </a:rPr>
              <a:t> </a:t>
            </a:r>
            <a:r>
              <a:rPr sz="2200" spc="-5" dirty="0">
                <a:latin typeface="Calibri"/>
                <a:cs typeface="Calibri"/>
              </a:rPr>
              <a:t>the</a:t>
            </a:r>
            <a:r>
              <a:rPr sz="2200" spc="5" dirty="0">
                <a:latin typeface="Calibri"/>
                <a:cs typeface="Calibri"/>
              </a:rPr>
              <a:t> </a:t>
            </a:r>
            <a:r>
              <a:rPr sz="2200" spc="-5" dirty="0">
                <a:latin typeface="Calibri"/>
                <a:cs typeface="Calibri"/>
              </a:rPr>
              <a:t>air</a:t>
            </a:r>
            <a:r>
              <a:rPr sz="2200" spc="5" dirty="0">
                <a:latin typeface="Calibri"/>
                <a:cs typeface="Calibri"/>
              </a:rPr>
              <a:t> </a:t>
            </a:r>
            <a:r>
              <a:rPr sz="2200" spc="-10" dirty="0">
                <a:latin typeface="Calibri"/>
                <a:cs typeface="Calibri"/>
              </a:rPr>
              <a:t>condition</a:t>
            </a:r>
            <a:r>
              <a:rPr sz="2200" spc="10" dirty="0">
                <a:latin typeface="Calibri"/>
                <a:cs typeface="Calibri"/>
              </a:rPr>
              <a:t> </a:t>
            </a:r>
            <a:r>
              <a:rPr sz="2200" spc="-5" dirty="0">
                <a:latin typeface="Calibri"/>
                <a:cs typeface="Calibri"/>
              </a:rPr>
              <a:t>machine and</a:t>
            </a:r>
            <a:r>
              <a:rPr sz="2200" dirty="0">
                <a:latin typeface="Calibri"/>
                <a:cs typeface="Calibri"/>
              </a:rPr>
              <a:t> </a:t>
            </a:r>
            <a:r>
              <a:rPr sz="2200" spc="-5" dirty="0">
                <a:latin typeface="Calibri"/>
                <a:cs typeface="Calibri"/>
              </a:rPr>
              <a:t>the</a:t>
            </a:r>
            <a:r>
              <a:rPr sz="2200" spc="10" dirty="0">
                <a:latin typeface="Calibri"/>
                <a:cs typeface="Calibri"/>
              </a:rPr>
              <a:t> </a:t>
            </a:r>
            <a:r>
              <a:rPr sz="2200" spc="-5" dirty="0">
                <a:latin typeface="Calibri"/>
                <a:cs typeface="Calibri"/>
              </a:rPr>
              <a:t>annual</a:t>
            </a:r>
            <a:r>
              <a:rPr sz="2200" dirty="0">
                <a:latin typeface="Calibri"/>
                <a:cs typeface="Calibri"/>
              </a:rPr>
              <a:t> </a:t>
            </a:r>
            <a:r>
              <a:rPr sz="2200" spc="-10" dirty="0">
                <a:latin typeface="Calibri"/>
                <a:cs typeface="Calibri"/>
              </a:rPr>
              <a:t>repair </a:t>
            </a:r>
            <a:r>
              <a:rPr sz="2200" spc="-484" dirty="0">
                <a:latin typeface="Calibri"/>
                <a:cs typeface="Calibri"/>
              </a:rPr>
              <a:t> </a:t>
            </a:r>
            <a:r>
              <a:rPr sz="2200" spc="-10" dirty="0">
                <a:latin typeface="Calibri"/>
                <a:cs typeface="Calibri"/>
              </a:rPr>
              <a:t>expenses.</a:t>
            </a:r>
            <a:endParaRPr sz="2200" dirty="0">
              <a:latin typeface="Calibri"/>
              <a:cs typeface="Calibri"/>
            </a:endParaRPr>
          </a:p>
          <a:p>
            <a:pPr>
              <a:lnSpc>
                <a:spcPct val="100000"/>
              </a:lnSpc>
              <a:spcBef>
                <a:spcPts val="35"/>
              </a:spcBef>
            </a:pPr>
            <a:endParaRPr sz="3000" dirty="0">
              <a:latin typeface="Calibri"/>
              <a:cs typeface="Calibri"/>
            </a:endParaRPr>
          </a:p>
          <a:p>
            <a:pPr marL="12700">
              <a:lnSpc>
                <a:spcPct val="100000"/>
              </a:lnSpc>
            </a:pPr>
            <a:r>
              <a:rPr sz="2200" spc="-10" dirty="0">
                <a:latin typeface="Calibri"/>
                <a:cs typeface="Calibri"/>
              </a:rPr>
              <a:t>This</a:t>
            </a:r>
            <a:r>
              <a:rPr sz="2200" spc="5" dirty="0">
                <a:latin typeface="Calibri"/>
                <a:cs typeface="Calibri"/>
              </a:rPr>
              <a:t> </a:t>
            </a:r>
            <a:r>
              <a:rPr sz="2200" spc="-5" dirty="0">
                <a:latin typeface="Calibri"/>
                <a:cs typeface="Calibri"/>
              </a:rPr>
              <a:t>method</a:t>
            </a:r>
            <a:r>
              <a:rPr sz="2200" spc="20" dirty="0">
                <a:latin typeface="Calibri"/>
                <a:cs typeface="Calibri"/>
              </a:rPr>
              <a:t> </a:t>
            </a:r>
            <a:r>
              <a:rPr sz="2200" spc="-5" dirty="0">
                <a:latin typeface="Calibri"/>
                <a:cs typeface="Calibri"/>
              </a:rPr>
              <a:t>is </a:t>
            </a:r>
            <a:r>
              <a:rPr sz="2200" spc="-10" dirty="0">
                <a:latin typeface="Calibri"/>
                <a:cs typeface="Calibri"/>
              </a:rPr>
              <a:t>purely</a:t>
            </a:r>
            <a:r>
              <a:rPr sz="2200" spc="-5" dirty="0">
                <a:latin typeface="Calibri"/>
                <a:cs typeface="Calibri"/>
              </a:rPr>
              <a:t> based</a:t>
            </a:r>
            <a:r>
              <a:rPr sz="2200" spc="5" dirty="0">
                <a:latin typeface="Calibri"/>
                <a:cs typeface="Calibri"/>
              </a:rPr>
              <a:t> </a:t>
            </a:r>
            <a:r>
              <a:rPr sz="2200" dirty="0">
                <a:latin typeface="Calibri"/>
                <a:cs typeface="Calibri"/>
              </a:rPr>
              <a:t>on</a:t>
            </a:r>
            <a:r>
              <a:rPr sz="2200" spc="-10" dirty="0">
                <a:latin typeface="Calibri"/>
                <a:cs typeface="Calibri"/>
              </a:rPr>
              <a:t> </a:t>
            </a:r>
            <a:r>
              <a:rPr sz="2200" spc="-5" dirty="0">
                <a:latin typeface="Calibri"/>
                <a:cs typeface="Calibri"/>
              </a:rPr>
              <a:t>the</a:t>
            </a:r>
            <a:r>
              <a:rPr sz="2200" spc="10" dirty="0">
                <a:latin typeface="Calibri"/>
                <a:cs typeface="Calibri"/>
              </a:rPr>
              <a:t> </a:t>
            </a:r>
            <a:r>
              <a:rPr sz="2200" spc="-15" dirty="0">
                <a:latin typeface="Calibri"/>
                <a:cs typeface="Calibri"/>
              </a:rPr>
              <a:t>statistical</a:t>
            </a:r>
            <a:r>
              <a:rPr sz="2200" dirty="0">
                <a:latin typeface="Calibri"/>
                <a:cs typeface="Calibri"/>
              </a:rPr>
              <a:t> </a:t>
            </a:r>
            <a:r>
              <a:rPr sz="2200" spc="-15" dirty="0">
                <a:latin typeface="Calibri"/>
                <a:cs typeface="Calibri"/>
              </a:rPr>
              <a:t>data.</a:t>
            </a:r>
            <a:endParaRPr sz="2200"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457200"/>
            <a:ext cx="7355713" cy="659155"/>
          </a:xfrm>
          <a:prstGeom prst="rect">
            <a:avLst/>
          </a:prstGeom>
        </p:spPr>
        <p:txBody>
          <a:bodyPr vert="horz" wrap="square" lIns="0" tIns="12700" rIns="0" bIns="0" rtlCol="0">
            <a:spAutoFit/>
          </a:bodyPr>
          <a:lstStyle/>
          <a:p>
            <a:pPr marL="12700">
              <a:lnSpc>
                <a:spcPct val="100000"/>
              </a:lnSpc>
              <a:spcBef>
                <a:spcPts val="100"/>
              </a:spcBef>
            </a:pPr>
            <a:r>
              <a:rPr dirty="0"/>
              <a:t>4)</a:t>
            </a:r>
            <a:r>
              <a:rPr spc="-45" dirty="0"/>
              <a:t> </a:t>
            </a:r>
            <a:r>
              <a:rPr spc="-10" dirty="0"/>
              <a:t>Econometric</a:t>
            </a:r>
            <a:r>
              <a:rPr spc="-30" dirty="0"/>
              <a:t> </a:t>
            </a:r>
            <a:r>
              <a:rPr spc="-5" dirty="0"/>
              <a:t>Method</a:t>
            </a:r>
          </a:p>
        </p:txBody>
      </p:sp>
      <p:sp>
        <p:nvSpPr>
          <p:cNvPr id="3" name="object 3"/>
          <p:cNvSpPr txBox="1"/>
          <p:nvPr/>
        </p:nvSpPr>
        <p:spPr>
          <a:xfrm>
            <a:off x="762001" y="2362200"/>
            <a:ext cx="7391400" cy="2166619"/>
          </a:xfrm>
          <a:prstGeom prst="rect">
            <a:avLst/>
          </a:prstGeom>
        </p:spPr>
        <p:txBody>
          <a:bodyPr vert="horz" wrap="square" lIns="0" tIns="12065" rIns="0" bIns="0" rtlCol="0">
            <a:spAutoFit/>
          </a:bodyPr>
          <a:lstStyle/>
          <a:p>
            <a:pPr marL="12700" marR="8255" algn="just">
              <a:lnSpc>
                <a:spcPct val="100000"/>
              </a:lnSpc>
              <a:spcBef>
                <a:spcPts val="95"/>
              </a:spcBef>
            </a:pPr>
            <a:r>
              <a:rPr sz="2200" spc="-5" dirty="0">
                <a:latin typeface="Calibri"/>
                <a:cs typeface="Calibri"/>
              </a:rPr>
              <a:t>It</a:t>
            </a:r>
            <a:r>
              <a:rPr sz="2200" dirty="0">
                <a:latin typeface="Calibri"/>
                <a:cs typeface="Calibri"/>
              </a:rPr>
              <a:t> </a:t>
            </a:r>
            <a:r>
              <a:rPr sz="2200" spc="-5" dirty="0">
                <a:latin typeface="Calibri"/>
                <a:cs typeface="Calibri"/>
              </a:rPr>
              <a:t>is</a:t>
            </a:r>
            <a:r>
              <a:rPr sz="2200" dirty="0">
                <a:latin typeface="Calibri"/>
                <a:cs typeface="Calibri"/>
              </a:rPr>
              <a:t> </a:t>
            </a:r>
            <a:r>
              <a:rPr sz="2200" spc="-5" dirty="0">
                <a:latin typeface="Calibri"/>
                <a:cs typeface="Calibri"/>
              </a:rPr>
              <a:t>assumed</a:t>
            </a:r>
            <a:r>
              <a:rPr sz="2200" dirty="0">
                <a:latin typeface="Calibri"/>
                <a:cs typeface="Calibri"/>
              </a:rPr>
              <a:t> </a:t>
            </a:r>
            <a:r>
              <a:rPr sz="2200" spc="-10" dirty="0">
                <a:latin typeface="Calibri"/>
                <a:cs typeface="Calibri"/>
              </a:rPr>
              <a:t>that</a:t>
            </a:r>
            <a:r>
              <a:rPr sz="2200" spc="-5" dirty="0">
                <a:latin typeface="Calibri"/>
                <a:cs typeface="Calibri"/>
              </a:rPr>
              <a:t> demand</a:t>
            </a:r>
            <a:r>
              <a:rPr sz="2200" dirty="0">
                <a:latin typeface="Calibri"/>
                <a:cs typeface="Calibri"/>
              </a:rPr>
              <a:t> </a:t>
            </a:r>
            <a:r>
              <a:rPr sz="2200" spc="-5" dirty="0">
                <a:latin typeface="Calibri"/>
                <a:cs typeface="Calibri"/>
              </a:rPr>
              <a:t>is</a:t>
            </a:r>
            <a:r>
              <a:rPr sz="2200" dirty="0">
                <a:latin typeface="Calibri"/>
                <a:cs typeface="Calibri"/>
              </a:rPr>
              <a:t> </a:t>
            </a:r>
            <a:r>
              <a:rPr sz="2200" spc="-10" dirty="0">
                <a:latin typeface="Calibri"/>
                <a:cs typeface="Calibri"/>
              </a:rPr>
              <a:t>determined</a:t>
            </a:r>
            <a:r>
              <a:rPr sz="2200" spc="-5" dirty="0">
                <a:latin typeface="Calibri"/>
                <a:cs typeface="Calibri"/>
              </a:rPr>
              <a:t> </a:t>
            </a:r>
            <a:r>
              <a:rPr sz="2200" spc="-10" dirty="0">
                <a:latin typeface="Calibri"/>
                <a:cs typeface="Calibri"/>
              </a:rPr>
              <a:t>by</a:t>
            </a:r>
            <a:r>
              <a:rPr sz="2200" spc="-5" dirty="0">
                <a:latin typeface="Calibri"/>
                <a:cs typeface="Calibri"/>
              </a:rPr>
              <a:t> one</a:t>
            </a:r>
            <a:r>
              <a:rPr sz="2200" dirty="0">
                <a:latin typeface="Calibri"/>
                <a:cs typeface="Calibri"/>
              </a:rPr>
              <a:t> or</a:t>
            </a:r>
            <a:r>
              <a:rPr sz="2200" spc="5" dirty="0">
                <a:latin typeface="Calibri"/>
                <a:cs typeface="Calibri"/>
              </a:rPr>
              <a:t> </a:t>
            </a:r>
            <a:r>
              <a:rPr sz="2200" spc="-10" dirty="0">
                <a:latin typeface="Calibri"/>
                <a:cs typeface="Calibri"/>
              </a:rPr>
              <a:t>more </a:t>
            </a:r>
            <a:r>
              <a:rPr sz="2200" spc="-5" dirty="0">
                <a:latin typeface="Calibri"/>
                <a:cs typeface="Calibri"/>
              </a:rPr>
              <a:t> </a:t>
            </a:r>
            <a:r>
              <a:rPr sz="2200" spc="-10" dirty="0">
                <a:latin typeface="Calibri"/>
                <a:cs typeface="Calibri"/>
              </a:rPr>
              <a:t>variables.</a:t>
            </a:r>
            <a:r>
              <a:rPr sz="2200" spc="-30" dirty="0">
                <a:latin typeface="Calibri"/>
                <a:cs typeface="Calibri"/>
              </a:rPr>
              <a:t> </a:t>
            </a:r>
            <a:r>
              <a:rPr sz="2200" dirty="0">
                <a:latin typeface="Calibri"/>
                <a:cs typeface="Calibri"/>
              </a:rPr>
              <a:t>E.g.</a:t>
            </a:r>
            <a:r>
              <a:rPr sz="2200" spc="15" dirty="0">
                <a:latin typeface="Calibri"/>
                <a:cs typeface="Calibri"/>
              </a:rPr>
              <a:t> </a:t>
            </a:r>
            <a:r>
              <a:rPr sz="2200" spc="-10" dirty="0">
                <a:latin typeface="Calibri"/>
                <a:cs typeface="Calibri"/>
              </a:rPr>
              <a:t>income,</a:t>
            </a:r>
            <a:r>
              <a:rPr sz="2200" spc="15" dirty="0">
                <a:latin typeface="Calibri"/>
                <a:cs typeface="Calibri"/>
              </a:rPr>
              <a:t> </a:t>
            </a:r>
            <a:r>
              <a:rPr sz="2200" spc="-10" dirty="0">
                <a:latin typeface="Calibri"/>
                <a:cs typeface="Calibri"/>
              </a:rPr>
              <a:t>population, </a:t>
            </a:r>
            <a:r>
              <a:rPr sz="2200" spc="-15" dirty="0">
                <a:latin typeface="Calibri"/>
                <a:cs typeface="Calibri"/>
              </a:rPr>
              <a:t>etc.</a:t>
            </a:r>
            <a:endParaRPr sz="2200" dirty="0">
              <a:latin typeface="Calibri"/>
              <a:cs typeface="Calibri"/>
            </a:endParaRPr>
          </a:p>
          <a:p>
            <a:pPr>
              <a:lnSpc>
                <a:spcPct val="100000"/>
              </a:lnSpc>
              <a:spcBef>
                <a:spcPts val="35"/>
              </a:spcBef>
            </a:pPr>
            <a:endParaRPr sz="3000" dirty="0">
              <a:latin typeface="Calibri"/>
              <a:cs typeface="Calibri"/>
            </a:endParaRPr>
          </a:p>
          <a:p>
            <a:pPr marL="12700" marR="5080" algn="just">
              <a:lnSpc>
                <a:spcPct val="100000"/>
              </a:lnSpc>
            </a:pPr>
            <a:r>
              <a:rPr sz="2200" spc="-10" dirty="0">
                <a:latin typeface="Calibri"/>
                <a:cs typeface="Calibri"/>
              </a:rPr>
              <a:t>Demand</a:t>
            </a:r>
            <a:r>
              <a:rPr sz="2200" spc="-5" dirty="0">
                <a:latin typeface="Calibri"/>
                <a:cs typeface="Calibri"/>
              </a:rPr>
              <a:t> is</a:t>
            </a:r>
            <a:r>
              <a:rPr sz="2200" dirty="0">
                <a:latin typeface="Calibri"/>
                <a:cs typeface="Calibri"/>
              </a:rPr>
              <a:t> </a:t>
            </a:r>
            <a:r>
              <a:rPr sz="2200" spc="-20" dirty="0">
                <a:latin typeface="Calibri"/>
                <a:cs typeface="Calibri"/>
              </a:rPr>
              <a:t>forecast</a:t>
            </a:r>
            <a:r>
              <a:rPr sz="2200" spc="-15" dirty="0">
                <a:latin typeface="Calibri"/>
                <a:cs typeface="Calibri"/>
              </a:rPr>
              <a:t> </a:t>
            </a:r>
            <a:r>
              <a:rPr sz="2200" dirty="0">
                <a:latin typeface="Calibri"/>
                <a:cs typeface="Calibri"/>
              </a:rPr>
              <a:t>on</a:t>
            </a:r>
            <a:r>
              <a:rPr sz="2200" spc="5" dirty="0">
                <a:latin typeface="Calibri"/>
                <a:cs typeface="Calibri"/>
              </a:rPr>
              <a:t> </a:t>
            </a:r>
            <a:r>
              <a:rPr sz="2200" spc="-5" dirty="0">
                <a:latin typeface="Calibri"/>
                <a:cs typeface="Calibri"/>
              </a:rPr>
              <a:t>the</a:t>
            </a:r>
            <a:r>
              <a:rPr sz="2200" dirty="0">
                <a:latin typeface="Calibri"/>
                <a:cs typeface="Calibri"/>
              </a:rPr>
              <a:t> </a:t>
            </a:r>
            <a:r>
              <a:rPr sz="2200" spc="-5" dirty="0">
                <a:latin typeface="Calibri"/>
                <a:cs typeface="Calibri"/>
              </a:rPr>
              <a:t>basis</a:t>
            </a:r>
            <a:r>
              <a:rPr sz="2200" dirty="0">
                <a:latin typeface="Calibri"/>
                <a:cs typeface="Calibri"/>
              </a:rPr>
              <a:t> of</a:t>
            </a:r>
            <a:r>
              <a:rPr sz="2200" spc="5" dirty="0">
                <a:latin typeface="Calibri"/>
                <a:cs typeface="Calibri"/>
              </a:rPr>
              <a:t> </a:t>
            </a:r>
            <a:r>
              <a:rPr sz="2200" spc="-15" dirty="0">
                <a:latin typeface="Calibri"/>
                <a:cs typeface="Calibri"/>
              </a:rPr>
              <a:t>systematic</a:t>
            </a:r>
            <a:r>
              <a:rPr sz="2200" spc="-10" dirty="0">
                <a:latin typeface="Calibri"/>
                <a:cs typeface="Calibri"/>
              </a:rPr>
              <a:t> analysis</a:t>
            </a:r>
            <a:r>
              <a:rPr sz="2200" spc="-5" dirty="0">
                <a:latin typeface="Calibri"/>
                <a:cs typeface="Calibri"/>
              </a:rPr>
              <a:t> </a:t>
            </a:r>
            <a:r>
              <a:rPr sz="2200" dirty="0">
                <a:latin typeface="Calibri"/>
                <a:cs typeface="Calibri"/>
              </a:rPr>
              <a:t>of </a:t>
            </a:r>
            <a:r>
              <a:rPr sz="2200" spc="5" dirty="0">
                <a:latin typeface="Calibri"/>
                <a:cs typeface="Calibri"/>
              </a:rPr>
              <a:t> </a:t>
            </a:r>
            <a:r>
              <a:rPr sz="2200" spc="-10" dirty="0">
                <a:latin typeface="Calibri"/>
                <a:cs typeface="Calibri"/>
              </a:rPr>
              <a:t>economic</a:t>
            </a:r>
            <a:r>
              <a:rPr sz="2200" spc="-5" dirty="0">
                <a:latin typeface="Calibri"/>
                <a:cs typeface="Calibri"/>
              </a:rPr>
              <a:t> </a:t>
            </a:r>
            <a:r>
              <a:rPr sz="2200" spc="-10" dirty="0">
                <a:latin typeface="Calibri"/>
                <a:cs typeface="Calibri"/>
              </a:rPr>
              <a:t>relations</a:t>
            </a:r>
            <a:r>
              <a:rPr sz="2200" spc="-5" dirty="0">
                <a:latin typeface="Calibri"/>
                <a:cs typeface="Calibri"/>
              </a:rPr>
              <a:t> </a:t>
            </a:r>
            <a:r>
              <a:rPr sz="2200" spc="-10" dirty="0">
                <a:latin typeface="Calibri"/>
                <a:cs typeface="Calibri"/>
              </a:rPr>
              <a:t>by</a:t>
            </a:r>
            <a:r>
              <a:rPr sz="2200" spc="-5" dirty="0">
                <a:latin typeface="Calibri"/>
                <a:cs typeface="Calibri"/>
              </a:rPr>
              <a:t> </a:t>
            </a:r>
            <a:r>
              <a:rPr sz="2200" spc="-10" dirty="0">
                <a:latin typeface="Calibri"/>
                <a:cs typeface="Calibri"/>
              </a:rPr>
              <a:t>combining</a:t>
            </a:r>
            <a:r>
              <a:rPr sz="2200" spc="-5" dirty="0">
                <a:latin typeface="Calibri"/>
                <a:cs typeface="Calibri"/>
              </a:rPr>
              <a:t> </a:t>
            </a:r>
            <a:r>
              <a:rPr sz="2200" spc="-10" dirty="0">
                <a:latin typeface="Calibri"/>
                <a:cs typeface="Calibri"/>
              </a:rPr>
              <a:t>economic</a:t>
            </a:r>
            <a:r>
              <a:rPr sz="2200" spc="-5" dirty="0">
                <a:latin typeface="Calibri"/>
                <a:cs typeface="Calibri"/>
              </a:rPr>
              <a:t> </a:t>
            </a:r>
            <a:r>
              <a:rPr sz="2200" dirty="0">
                <a:latin typeface="Calibri"/>
                <a:cs typeface="Calibri"/>
              </a:rPr>
              <a:t>theory</a:t>
            </a:r>
            <a:r>
              <a:rPr sz="2200" spc="5" dirty="0">
                <a:latin typeface="Calibri"/>
                <a:cs typeface="Calibri"/>
              </a:rPr>
              <a:t> </a:t>
            </a:r>
            <a:r>
              <a:rPr sz="2200" spc="-5" dirty="0">
                <a:latin typeface="Calibri"/>
                <a:cs typeface="Calibri"/>
              </a:rPr>
              <a:t>with </a:t>
            </a:r>
            <a:r>
              <a:rPr sz="2200" dirty="0">
                <a:latin typeface="Calibri"/>
                <a:cs typeface="Calibri"/>
              </a:rPr>
              <a:t> </a:t>
            </a:r>
            <a:r>
              <a:rPr sz="2200" spc="-10" dirty="0">
                <a:latin typeface="Calibri"/>
                <a:cs typeface="Calibri"/>
              </a:rPr>
              <a:t>mathematical</a:t>
            </a:r>
            <a:r>
              <a:rPr sz="2200" spc="30" dirty="0">
                <a:latin typeface="Calibri"/>
                <a:cs typeface="Calibri"/>
              </a:rPr>
              <a:t> </a:t>
            </a:r>
            <a:r>
              <a:rPr sz="2200" spc="-5" dirty="0">
                <a:latin typeface="Calibri"/>
                <a:cs typeface="Calibri"/>
              </a:rPr>
              <a:t>and </a:t>
            </a:r>
            <a:r>
              <a:rPr sz="2200" spc="-15" dirty="0">
                <a:latin typeface="Calibri"/>
                <a:cs typeface="Calibri"/>
              </a:rPr>
              <a:t>statistical</a:t>
            </a:r>
            <a:r>
              <a:rPr sz="2200" dirty="0">
                <a:latin typeface="Calibri"/>
                <a:cs typeface="Calibri"/>
              </a:rPr>
              <a:t> </a:t>
            </a:r>
            <a:r>
              <a:rPr sz="2200" spc="-10" dirty="0">
                <a:latin typeface="Calibri"/>
                <a:cs typeface="Calibri"/>
              </a:rPr>
              <a:t>tools.</a:t>
            </a:r>
            <a:endParaRPr sz="2200" dirty="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381000"/>
            <a:ext cx="6694805" cy="443711"/>
          </a:xfrm>
          <a:prstGeom prst="rect">
            <a:avLst/>
          </a:prstGeom>
        </p:spPr>
        <p:txBody>
          <a:bodyPr vert="horz" wrap="square" lIns="0" tIns="12700" rIns="0" bIns="0" rtlCol="0">
            <a:spAutoFit/>
          </a:bodyPr>
          <a:lstStyle/>
          <a:p>
            <a:pPr marL="12700">
              <a:lnSpc>
                <a:spcPct val="100000"/>
              </a:lnSpc>
              <a:spcBef>
                <a:spcPts val="100"/>
              </a:spcBef>
            </a:pPr>
            <a:r>
              <a:rPr sz="2800" spc="-5" dirty="0"/>
              <a:t>Importance </a:t>
            </a:r>
            <a:r>
              <a:rPr sz="2800" dirty="0"/>
              <a:t>of</a:t>
            </a:r>
            <a:r>
              <a:rPr sz="2800" spc="-15" dirty="0"/>
              <a:t> </a:t>
            </a:r>
            <a:r>
              <a:rPr sz="2800" spc="-5" dirty="0"/>
              <a:t>Demand</a:t>
            </a:r>
            <a:r>
              <a:rPr sz="2800" spc="-25" dirty="0"/>
              <a:t> </a:t>
            </a:r>
            <a:r>
              <a:rPr sz="2800" spc="-15" dirty="0"/>
              <a:t>Forecasting</a:t>
            </a:r>
          </a:p>
        </p:txBody>
      </p:sp>
      <p:sp>
        <p:nvSpPr>
          <p:cNvPr id="3" name="object 3"/>
          <p:cNvSpPr txBox="1"/>
          <p:nvPr/>
        </p:nvSpPr>
        <p:spPr>
          <a:xfrm>
            <a:off x="762000" y="1905000"/>
            <a:ext cx="7924800" cy="3442609"/>
          </a:xfrm>
          <a:prstGeom prst="rect">
            <a:avLst/>
          </a:prstGeom>
        </p:spPr>
        <p:txBody>
          <a:bodyPr vert="horz" wrap="square" lIns="0" tIns="79375" rIns="0" bIns="0" rtlCol="0">
            <a:spAutoFit/>
          </a:bodyPr>
          <a:lstStyle/>
          <a:p>
            <a:pPr marL="469900" indent="-457200" algn="just">
              <a:lnSpc>
                <a:spcPct val="100000"/>
              </a:lnSpc>
              <a:spcBef>
                <a:spcPts val="625"/>
              </a:spcBef>
              <a:buAutoNum type="arabicParenR"/>
              <a:tabLst>
                <a:tab pos="469900" algn="l"/>
              </a:tabLst>
            </a:pPr>
            <a:r>
              <a:rPr sz="2200" b="1" spc="-10" dirty="0">
                <a:latin typeface="Calibri"/>
                <a:cs typeface="Calibri"/>
              </a:rPr>
              <a:t>Production</a:t>
            </a:r>
            <a:r>
              <a:rPr sz="2200" b="1" spc="25" dirty="0">
                <a:latin typeface="Calibri"/>
                <a:cs typeface="Calibri"/>
              </a:rPr>
              <a:t> </a:t>
            </a:r>
            <a:r>
              <a:rPr sz="2200" b="1" spc="-10" dirty="0">
                <a:latin typeface="Calibri"/>
                <a:cs typeface="Calibri"/>
              </a:rPr>
              <a:t>Planning:</a:t>
            </a:r>
            <a:endParaRPr sz="2200" dirty="0">
              <a:latin typeface="Calibri"/>
              <a:cs typeface="Calibri"/>
            </a:endParaRPr>
          </a:p>
          <a:p>
            <a:pPr marL="469900" marR="5080" algn="just">
              <a:lnSpc>
                <a:spcPct val="100000"/>
              </a:lnSpc>
              <a:spcBef>
                <a:spcPts val="530"/>
              </a:spcBef>
            </a:pPr>
            <a:r>
              <a:rPr sz="2200" spc="-5" dirty="0">
                <a:latin typeface="Calibri"/>
                <a:cs typeface="Calibri"/>
              </a:rPr>
              <a:t>Expansion</a:t>
            </a:r>
            <a:r>
              <a:rPr sz="2200" dirty="0">
                <a:latin typeface="Calibri"/>
                <a:cs typeface="Calibri"/>
              </a:rPr>
              <a:t> of</a:t>
            </a:r>
            <a:r>
              <a:rPr sz="2200" spc="5" dirty="0">
                <a:latin typeface="Calibri"/>
                <a:cs typeface="Calibri"/>
              </a:rPr>
              <a:t> </a:t>
            </a:r>
            <a:r>
              <a:rPr sz="2200" spc="-10" dirty="0">
                <a:latin typeface="Calibri"/>
                <a:cs typeface="Calibri"/>
              </a:rPr>
              <a:t>output</a:t>
            </a:r>
            <a:r>
              <a:rPr sz="2200" spc="-5" dirty="0">
                <a:latin typeface="Calibri"/>
                <a:cs typeface="Calibri"/>
              </a:rPr>
              <a:t> </a:t>
            </a:r>
            <a:r>
              <a:rPr sz="2200" dirty="0">
                <a:latin typeface="Calibri"/>
                <a:cs typeface="Calibri"/>
              </a:rPr>
              <a:t>of</a:t>
            </a:r>
            <a:r>
              <a:rPr sz="2200" spc="5" dirty="0">
                <a:latin typeface="Calibri"/>
                <a:cs typeface="Calibri"/>
              </a:rPr>
              <a:t> </a:t>
            </a:r>
            <a:r>
              <a:rPr sz="2200" spc="-5" dirty="0">
                <a:latin typeface="Calibri"/>
                <a:cs typeface="Calibri"/>
              </a:rPr>
              <a:t>the</a:t>
            </a:r>
            <a:r>
              <a:rPr sz="2200" dirty="0">
                <a:latin typeface="Calibri"/>
                <a:cs typeface="Calibri"/>
              </a:rPr>
              <a:t> </a:t>
            </a:r>
            <a:r>
              <a:rPr sz="2200" spc="-10" dirty="0">
                <a:latin typeface="Calibri"/>
                <a:cs typeface="Calibri"/>
              </a:rPr>
              <a:t>firm</a:t>
            </a:r>
            <a:r>
              <a:rPr sz="2200" spc="-5" dirty="0">
                <a:latin typeface="Calibri"/>
                <a:cs typeface="Calibri"/>
              </a:rPr>
              <a:t> should</a:t>
            </a:r>
            <a:r>
              <a:rPr sz="2200" dirty="0">
                <a:latin typeface="Calibri"/>
                <a:cs typeface="Calibri"/>
              </a:rPr>
              <a:t> </a:t>
            </a:r>
            <a:r>
              <a:rPr sz="2200" spc="-5" dirty="0">
                <a:latin typeface="Calibri"/>
                <a:cs typeface="Calibri"/>
              </a:rPr>
              <a:t>be</a:t>
            </a:r>
            <a:r>
              <a:rPr sz="2200" dirty="0">
                <a:latin typeface="Calibri"/>
                <a:cs typeface="Calibri"/>
              </a:rPr>
              <a:t> </a:t>
            </a:r>
            <a:r>
              <a:rPr sz="2200" spc="-5" dirty="0">
                <a:latin typeface="Calibri"/>
                <a:cs typeface="Calibri"/>
              </a:rPr>
              <a:t>abased</a:t>
            </a:r>
            <a:r>
              <a:rPr sz="2200" dirty="0">
                <a:latin typeface="Calibri"/>
                <a:cs typeface="Calibri"/>
              </a:rPr>
              <a:t> on</a:t>
            </a:r>
            <a:r>
              <a:rPr sz="2200" spc="5" dirty="0">
                <a:latin typeface="Calibri"/>
                <a:cs typeface="Calibri"/>
              </a:rPr>
              <a:t> </a:t>
            </a:r>
            <a:r>
              <a:rPr sz="2200" spc="-5" dirty="0">
                <a:latin typeface="Calibri"/>
                <a:cs typeface="Calibri"/>
              </a:rPr>
              <a:t>the </a:t>
            </a:r>
            <a:r>
              <a:rPr sz="2200" dirty="0">
                <a:latin typeface="Calibri"/>
                <a:cs typeface="Calibri"/>
              </a:rPr>
              <a:t> </a:t>
            </a:r>
            <a:r>
              <a:rPr sz="2200" spc="-10" dirty="0">
                <a:latin typeface="Calibri"/>
                <a:cs typeface="Calibri"/>
              </a:rPr>
              <a:t>estimates</a:t>
            </a:r>
            <a:r>
              <a:rPr sz="2200" spc="-5" dirty="0">
                <a:latin typeface="Calibri"/>
                <a:cs typeface="Calibri"/>
              </a:rPr>
              <a:t> </a:t>
            </a:r>
            <a:r>
              <a:rPr sz="2200" spc="5" dirty="0">
                <a:latin typeface="Calibri"/>
                <a:cs typeface="Calibri"/>
              </a:rPr>
              <a:t>of</a:t>
            </a:r>
            <a:r>
              <a:rPr sz="2200" spc="10" dirty="0">
                <a:latin typeface="Calibri"/>
                <a:cs typeface="Calibri"/>
              </a:rPr>
              <a:t> </a:t>
            </a:r>
            <a:r>
              <a:rPr sz="2200" spc="-15" dirty="0">
                <a:latin typeface="Calibri"/>
                <a:cs typeface="Calibri"/>
              </a:rPr>
              <a:t>likely</a:t>
            </a:r>
            <a:r>
              <a:rPr sz="2200" spc="-10" dirty="0">
                <a:latin typeface="Calibri"/>
                <a:cs typeface="Calibri"/>
              </a:rPr>
              <a:t> </a:t>
            </a:r>
            <a:r>
              <a:rPr sz="2200" spc="-5" dirty="0">
                <a:latin typeface="Calibri"/>
                <a:cs typeface="Calibri"/>
              </a:rPr>
              <a:t>demand,</a:t>
            </a:r>
            <a:r>
              <a:rPr sz="2200" dirty="0">
                <a:latin typeface="Calibri"/>
                <a:cs typeface="Calibri"/>
              </a:rPr>
              <a:t> </a:t>
            </a:r>
            <a:r>
              <a:rPr sz="2200" spc="-5" dirty="0">
                <a:latin typeface="Calibri"/>
                <a:cs typeface="Calibri"/>
              </a:rPr>
              <a:t>otherwise</a:t>
            </a:r>
            <a:r>
              <a:rPr sz="2200" dirty="0">
                <a:latin typeface="Calibri"/>
                <a:cs typeface="Calibri"/>
              </a:rPr>
              <a:t> </a:t>
            </a:r>
            <a:r>
              <a:rPr sz="2200" spc="-10" dirty="0">
                <a:latin typeface="Calibri"/>
                <a:cs typeface="Calibri"/>
              </a:rPr>
              <a:t>there</a:t>
            </a:r>
            <a:r>
              <a:rPr sz="2200" spc="-5" dirty="0">
                <a:latin typeface="Calibri"/>
                <a:cs typeface="Calibri"/>
              </a:rPr>
              <a:t> </a:t>
            </a:r>
            <a:r>
              <a:rPr sz="2200" spc="-15" dirty="0">
                <a:latin typeface="Calibri"/>
                <a:cs typeface="Calibri"/>
              </a:rPr>
              <a:t>may</a:t>
            </a:r>
            <a:r>
              <a:rPr sz="2200" spc="-10" dirty="0">
                <a:latin typeface="Calibri"/>
                <a:cs typeface="Calibri"/>
              </a:rPr>
              <a:t> be </a:t>
            </a:r>
            <a:r>
              <a:rPr sz="2200" spc="-5" dirty="0">
                <a:latin typeface="Calibri"/>
                <a:cs typeface="Calibri"/>
              </a:rPr>
              <a:t> </a:t>
            </a:r>
            <a:r>
              <a:rPr sz="2200" spc="-10" dirty="0">
                <a:latin typeface="Calibri"/>
                <a:cs typeface="Calibri"/>
              </a:rPr>
              <a:t>overproduction</a:t>
            </a:r>
            <a:r>
              <a:rPr sz="2200" spc="-15" dirty="0">
                <a:latin typeface="Calibri"/>
                <a:cs typeface="Calibri"/>
              </a:rPr>
              <a:t> </a:t>
            </a:r>
            <a:r>
              <a:rPr sz="2200" spc="-5" dirty="0">
                <a:latin typeface="Calibri"/>
                <a:cs typeface="Calibri"/>
              </a:rPr>
              <a:t>and</a:t>
            </a:r>
            <a:r>
              <a:rPr sz="2200" dirty="0">
                <a:latin typeface="Calibri"/>
                <a:cs typeface="Calibri"/>
              </a:rPr>
              <a:t> </a:t>
            </a:r>
            <a:r>
              <a:rPr sz="2200" spc="-15" dirty="0">
                <a:latin typeface="Calibri"/>
                <a:cs typeface="Calibri"/>
              </a:rPr>
              <a:t>consequent</a:t>
            </a:r>
            <a:r>
              <a:rPr sz="2200" spc="35" dirty="0">
                <a:latin typeface="Calibri"/>
                <a:cs typeface="Calibri"/>
              </a:rPr>
              <a:t> </a:t>
            </a:r>
            <a:r>
              <a:rPr sz="2200" spc="-5" dirty="0">
                <a:latin typeface="Calibri"/>
                <a:cs typeface="Calibri"/>
              </a:rPr>
              <a:t>losses</a:t>
            </a:r>
            <a:r>
              <a:rPr sz="2200" spc="5" dirty="0">
                <a:latin typeface="Calibri"/>
                <a:cs typeface="Calibri"/>
              </a:rPr>
              <a:t> </a:t>
            </a:r>
            <a:r>
              <a:rPr sz="2200" spc="-15" dirty="0">
                <a:latin typeface="Calibri"/>
                <a:cs typeface="Calibri"/>
              </a:rPr>
              <a:t>may</a:t>
            </a:r>
            <a:r>
              <a:rPr sz="2200" spc="10" dirty="0">
                <a:latin typeface="Calibri"/>
                <a:cs typeface="Calibri"/>
              </a:rPr>
              <a:t> </a:t>
            </a:r>
            <a:r>
              <a:rPr sz="2200" spc="-20" dirty="0">
                <a:latin typeface="Calibri"/>
                <a:cs typeface="Calibri"/>
              </a:rPr>
              <a:t>have</a:t>
            </a:r>
            <a:r>
              <a:rPr sz="2200" spc="-5" dirty="0">
                <a:latin typeface="Calibri"/>
                <a:cs typeface="Calibri"/>
              </a:rPr>
              <a:t> </a:t>
            </a:r>
            <a:r>
              <a:rPr sz="2200" spc="-20" dirty="0">
                <a:latin typeface="Calibri"/>
                <a:cs typeface="Calibri"/>
              </a:rPr>
              <a:t>to</a:t>
            </a:r>
            <a:r>
              <a:rPr sz="2200" spc="15" dirty="0">
                <a:latin typeface="Calibri"/>
                <a:cs typeface="Calibri"/>
              </a:rPr>
              <a:t> </a:t>
            </a:r>
            <a:r>
              <a:rPr sz="2200" spc="-5" dirty="0">
                <a:latin typeface="Calibri"/>
                <a:cs typeface="Calibri"/>
              </a:rPr>
              <a:t>be</a:t>
            </a:r>
            <a:r>
              <a:rPr sz="2200" spc="20" dirty="0">
                <a:latin typeface="Calibri"/>
                <a:cs typeface="Calibri"/>
              </a:rPr>
              <a:t> </a:t>
            </a:r>
            <a:r>
              <a:rPr sz="2200" spc="-15" dirty="0">
                <a:latin typeface="Calibri"/>
                <a:cs typeface="Calibri"/>
              </a:rPr>
              <a:t>faced.</a:t>
            </a:r>
            <a:endParaRPr sz="2200" dirty="0">
              <a:latin typeface="Calibri"/>
              <a:cs typeface="Calibri"/>
            </a:endParaRPr>
          </a:p>
          <a:p>
            <a:pPr>
              <a:lnSpc>
                <a:spcPct val="100000"/>
              </a:lnSpc>
              <a:spcBef>
                <a:spcPts val="35"/>
              </a:spcBef>
            </a:pPr>
            <a:endParaRPr sz="3000" dirty="0">
              <a:latin typeface="Calibri"/>
              <a:cs typeface="Calibri"/>
            </a:endParaRPr>
          </a:p>
          <a:p>
            <a:pPr marL="469900" indent="-457200">
              <a:lnSpc>
                <a:spcPct val="100000"/>
              </a:lnSpc>
              <a:buAutoNum type="arabicParenR" startAt="2"/>
              <a:tabLst>
                <a:tab pos="469265" algn="l"/>
                <a:tab pos="469900" algn="l"/>
              </a:tabLst>
            </a:pPr>
            <a:r>
              <a:rPr sz="2200" b="1" spc="-5" dirty="0">
                <a:latin typeface="Calibri"/>
                <a:cs typeface="Calibri"/>
              </a:rPr>
              <a:t>Sales</a:t>
            </a:r>
            <a:r>
              <a:rPr sz="2200" b="1" spc="-20" dirty="0">
                <a:latin typeface="Calibri"/>
                <a:cs typeface="Calibri"/>
              </a:rPr>
              <a:t> </a:t>
            </a:r>
            <a:r>
              <a:rPr sz="2200" b="1" spc="-15" dirty="0">
                <a:latin typeface="Calibri"/>
                <a:cs typeface="Calibri"/>
              </a:rPr>
              <a:t>Forecasting:</a:t>
            </a:r>
            <a:endParaRPr sz="2200" dirty="0">
              <a:latin typeface="Calibri"/>
              <a:cs typeface="Calibri"/>
            </a:endParaRPr>
          </a:p>
          <a:p>
            <a:pPr marL="413384">
              <a:lnSpc>
                <a:spcPct val="100000"/>
              </a:lnSpc>
              <a:spcBef>
                <a:spcPts val="530"/>
              </a:spcBef>
            </a:pPr>
            <a:r>
              <a:rPr sz="2200" spc="-10" dirty="0">
                <a:latin typeface="Calibri"/>
                <a:cs typeface="Calibri"/>
              </a:rPr>
              <a:t>Sales</a:t>
            </a:r>
            <a:r>
              <a:rPr sz="2200" spc="15" dirty="0">
                <a:latin typeface="Calibri"/>
                <a:cs typeface="Calibri"/>
              </a:rPr>
              <a:t> </a:t>
            </a:r>
            <a:r>
              <a:rPr sz="2200" spc="-15" dirty="0">
                <a:latin typeface="Calibri"/>
                <a:cs typeface="Calibri"/>
              </a:rPr>
              <a:t>forecasting</a:t>
            </a:r>
            <a:r>
              <a:rPr sz="2200" spc="5" dirty="0">
                <a:latin typeface="Calibri"/>
                <a:cs typeface="Calibri"/>
              </a:rPr>
              <a:t> </a:t>
            </a:r>
            <a:r>
              <a:rPr sz="2200" spc="-5" dirty="0">
                <a:latin typeface="Calibri"/>
                <a:cs typeface="Calibri"/>
              </a:rPr>
              <a:t>is based </a:t>
            </a:r>
            <a:r>
              <a:rPr sz="2200" dirty="0">
                <a:latin typeface="Calibri"/>
                <a:cs typeface="Calibri"/>
              </a:rPr>
              <a:t>on</a:t>
            </a:r>
            <a:r>
              <a:rPr sz="2200" spc="5" dirty="0">
                <a:latin typeface="Calibri"/>
                <a:cs typeface="Calibri"/>
              </a:rPr>
              <a:t> </a:t>
            </a:r>
            <a:r>
              <a:rPr sz="2200" spc="-5" dirty="0">
                <a:latin typeface="Calibri"/>
                <a:cs typeface="Calibri"/>
              </a:rPr>
              <a:t>the</a:t>
            </a:r>
            <a:r>
              <a:rPr sz="2200" spc="5" dirty="0">
                <a:latin typeface="Calibri"/>
                <a:cs typeface="Calibri"/>
              </a:rPr>
              <a:t> </a:t>
            </a:r>
            <a:r>
              <a:rPr sz="2200" spc="-10" dirty="0">
                <a:latin typeface="Calibri"/>
                <a:cs typeface="Calibri"/>
              </a:rPr>
              <a:t>demand</a:t>
            </a:r>
            <a:r>
              <a:rPr sz="2200" spc="20" dirty="0">
                <a:latin typeface="Calibri"/>
                <a:cs typeface="Calibri"/>
              </a:rPr>
              <a:t> </a:t>
            </a:r>
            <a:r>
              <a:rPr sz="2200" spc="-15" dirty="0">
                <a:latin typeface="Calibri"/>
                <a:cs typeface="Calibri"/>
              </a:rPr>
              <a:t>forecasting.</a:t>
            </a:r>
            <a:endParaRPr sz="2200" dirty="0">
              <a:latin typeface="Calibri"/>
              <a:cs typeface="Calibri"/>
            </a:endParaRPr>
          </a:p>
          <a:p>
            <a:pPr marL="870585" marR="5080" indent="-457200">
              <a:lnSpc>
                <a:spcPct val="100000"/>
              </a:lnSpc>
              <a:spcBef>
                <a:spcPts val="530"/>
              </a:spcBef>
            </a:pPr>
            <a:r>
              <a:rPr sz="2200" spc="-5" dirty="0">
                <a:latin typeface="Calibri"/>
                <a:cs typeface="Calibri"/>
              </a:rPr>
              <a:t>Promotional</a:t>
            </a:r>
            <a:r>
              <a:rPr sz="2200" spc="285" dirty="0">
                <a:latin typeface="Calibri"/>
                <a:cs typeface="Calibri"/>
              </a:rPr>
              <a:t> </a:t>
            </a:r>
            <a:r>
              <a:rPr sz="2200" spc="-15" dirty="0">
                <a:latin typeface="Calibri"/>
                <a:cs typeface="Calibri"/>
              </a:rPr>
              <a:t>efforts</a:t>
            </a:r>
            <a:r>
              <a:rPr sz="2200" spc="295" dirty="0">
                <a:latin typeface="Calibri"/>
                <a:cs typeface="Calibri"/>
              </a:rPr>
              <a:t> </a:t>
            </a:r>
            <a:r>
              <a:rPr sz="2200" dirty="0">
                <a:latin typeface="Calibri"/>
                <a:cs typeface="Calibri"/>
              </a:rPr>
              <a:t>of</a:t>
            </a:r>
            <a:r>
              <a:rPr sz="2200" spc="290" dirty="0">
                <a:latin typeface="Calibri"/>
                <a:cs typeface="Calibri"/>
              </a:rPr>
              <a:t> </a:t>
            </a:r>
            <a:r>
              <a:rPr sz="2200" spc="-5" dirty="0">
                <a:latin typeface="Calibri"/>
                <a:cs typeface="Calibri"/>
              </a:rPr>
              <a:t>the</a:t>
            </a:r>
            <a:r>
              <a:rPr sz="2200" spc="290" dirty="0">
                <a:latin typeface="Calibri"/>
                <a:cs typeface="Calibri"/>
              </a:rPr>
              <a:t> </a:t>
            </a:r>
            <a:r>
              <a:rPr sz="2200" spc="-10" dirty="0">
                <a:latin typeface="Calibri"/>
                <a:cs typeface="Calibri"/>
              </a:rPr>
              <a:t>firm</a:t>
            </a:r>
            <a:r>
              <a:rPr sz="2200" spc="300" dirty="0">
                <a:latin typeface="Calibri"/>
                <a:cs typeface="Calibri"/>
              </a:rPr>
              <a:t> </a:t>
            </a:r>
            <a:r>
              <a:rPr sz="2200" spc="-5" dirty="0">
                <a:latin typeface="Calibri"/>
                <a:cs typeface="Calibri"/>
              </a:rPr>
              <a:t>should</a:t>
            </a:r>
            <a:r>
              <a:rPr sz="2200" spc="275" dirty="0">
                <a:latin typeface="Calibri"/>
                <a:cs typeface="Calibri"/>
              </a:rPr>
              <a:t> </a:t>
            </a:r>
            <a:r>
              <a:rPr sz="2200" spc="-5" dirty="0">
                <a:latin typeface="Calibri"/>
                <a:cs typeface="Calibri"/>
              </a:rPr>
              <a:t>be</a:t>
            </a:r>
            <a:r>
              <a:rPr sz="2200" spc="290" dirty="0">
                <a:latin typeface="Calibri"/>
                <a:cs typeface="Calibri"/>
              </a:rPr>
              <a:t> </a:t>
            </a:r>
            <a:r>
              <a:rPr sz="2200" spc="-5" dirty="0">
                <a:latin typeface="Calibri"/>
                <a:cs typeface="Calibri"/>
              </a:rPr>
              <a:t>based</a:t>
            </a:r>
            <a:r>
              <a:rPr sz="2200" spc="295" dirty="0">
                <a:latin typeface="Calibri"/>
                <a:cs typeface="Calibri"/>
              </a:rPr>
              <a:t> </a:t>
            </a:r>
            <a:r>
              <a:rPr sz="2200" spc="5" dirty="0">
                <a:latin typeface="Calibri"/>
                <a:cs typeface="Calibri"/>
              </a:rPr>
              <a:t>on</a:t>
            </a:r>
            <a:r>
              <a:rPr sz="2200" spc="275" dirty="0">
                <a:latin typeface="Calibri"/>
                <a:cs typeface="Calibri"/>
              </a:rPr>
              <a:t> </a:t>
            </a:r>
            <a:r>
              <a:rPr sz="2200" spc="-5" dirty="0">
                <a:latin typeface="Calibri"/>
                <a:cs typeface="Calibri"/>
              </a:rPr>
              <a:t>the</a:t>
            </a:r>
            <a:r>
              <a:rPr sz="2200" spc="295" dirty="0">
                <a:latin typeface="Calibri"/>
                <a:cs typeface="Calibri"/>
              </a:rPr>
              <a:t> </a:t>
            </a:r>
            <a:r>
              <a:rPr sz="2200" spc="-5" dirty="0">
                <a:latin typeface="Calibri"/>
                <a:cs typeface="Calibri"/>
              </a:rPr>
              <a:t>sales </a:t>
            </a:r>
            <a:r>
              <a:rPr sz="2200" spc="-484" dirty="0">
                <a:latin typeface="Calibri"/>
                <a:cs typeface="Calibri"/>
              </a:rPr>
              <a:t> </a:t>
            </a:r>
            <a:r>
              <a:rPr sz="2200" spc="-20" dirty="0">
                <a:latin typeface="Calibri"/>
                <a:cs typeface="Calibri"/>
              </a:rPr>
              <a:t>forcasting</a:t>
            </a:r>
            <a:endParaRPr sz="2200" dirty="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28600"/>
            <a:ext cx="8377681" cy="566822"/>
          </a:xfrm>
          <a:prstGeom prst="rect">
            <a:avLst/>
          </a:prstGeom>
        </p:spPr>
        <p:txBody>
          <a:bodyPr vert="horz" wrap="square" lIns="0" tIns="12700" rIns="0" bIns="0" rtlCol="0">
            <a:spAutoFit/>
          </a:bodyPr>
          <a:lstStyle/>
          <a:p>
            <a:pPr marL="12700">
              <a:lnSpc>
                <a:spcPct val="100000"/>
              </a:lnSpc>
              <a:spcBef>
                <a:spcPts val="100"/>
              </a:spcBef>
            </a:pPr>
            <a:r>
              <a:rPr sz="3600" spc="-5" dirty="0"/>
              <a:t>Importance </a:t>
            </a:r>
            <a:r>
              <a:rPr sz="3600" dirty="0"/>
              <a:t>of</a:t>
            </a:r>
            <a:r>
              <a:rPr sz="3600" spc="-15" dirty="0"/>
              <a:t> </a:t>
            </a:r>
            <a:r>
              <a:rPr sz="3600" spc="-5" dirty="0"/>
              <a:t>Demand</a:t>
            </a:r>
            <a:r>
              <a:rPr sz="3600" spc="-25" dirty="0"/>
              <a:t> </a:t>
            </a:r>
            <a:r>
              <a:rPr sz="3600" spc="-15" dirty="0"/>
              <a:t>Forecasting</a:t>
            </a:r>
          </a:p>
        </p:txBody>
      </p:sp>
      <p:sp>
        <p:nvSpPr>
          <p:cNvPr id="3" name="object 3"/>
          <p:cNvSpPr txBox="1"/>
          <p:nvPr/>
        </p:nvSpPr>
        <p:spPr>
          <a:xfrm>
            <a:off x="609601" y="1600200"/>
            <a:ext cx="8001000" cy="3717043"/>
          </a:xfrm>
          <a:prstGeom prst="rect">
            <a:avLst/>
          </a:prstGeom>
        </p:spPr>
        <p:txBody>
          <a:bodyPr vert="horz" wrap="square" lIns="0" tIns="79375" rIns="0" bIns="0" rtlCol="0">
            <a:spAutoFit/>
          </a:bodyPr>
          <a:lstStyle/>
          <a:p>
            <a:pPr marL="469900" indent="-457200" algn="just">
              <a:lnSpc>
                <a:spcPct val="100000"/>
              </a:lnSpc>
              <a:spcBef>
                <a:spcPts val="625"/>
              </a:spcBef>
              <a:buAutoNum type="arabicParenR" startAt="3"/>
              <a:tabLst>
                <a:tab pos="469900" algn="l"/>
              </a:tabLst>
            </a:pPr>
            <a:r>
              <a:rPr sz="2200" b="1" spc="-15" dirty="0">
                <a:latin typeface="Calibri"/>
                <a:cs typeface="Calibri"/>
              </a:rPr>
              <a:t>Control</a:t>
            </a:r>
            <a:r>
              <a:rPr sz="2200" b="1" spc="5" dirty="0">
                <a:latin typeface="Calibri"/>
                <a:cs typeface="Calibri"/>
              </a:rPr>
              <a:t> </a:t>
            </a:r>
            <a:r>
              <a:rPr sz="2200" b="1" spc="-5" dirty="0">
                <a:latin typeface="Calibri"/>
                <a:cs typeface="Calibri"/>
              </a:rPr>
              <a:t>of</a:t>
            </a:r>
            <a:r>
              <a:rPr sz="2200" b="1" dirty="0">
                <a:latin typeface="Calibri"/>
                <a:cs typeface="Calibri"/>
              </a:rPr>
              <a:t> </a:t>
            </a:r>
            <a:r>
              <a:rPr sz="2200" b="1" spc="-5" dirty="0">
                <a:latin typeface="Calibri"/>
                <a:cs typeface="Calibri"/>
              </a:rPr>
              <a:t>Business:</a:t>
            </a:r>
            <a:endParaRPr sz="2200" dirty="0">
              <a:latin typeface="Calibri"/>
              <a:cs typeface="Calibri"/>
            </a:endParaRPr>
          </a:p>
          <a:p>
            <a:pPr marL="469900" marR="5080" algn="just">
              <a:lnSpc>
                <a:spcPct val="100000"/>
              </a:lnSpc>
              <a:spcBef>
                <a:spcPts val="530"/>
              </a:spcBef>
            </a:pPr>
            <a:r>
              <a:rPr sz="2200" spc="-15" dirty="0">
                <a:latin typeface="Calibri"/>
                <a:cs typeface="Calibri"/>
              </a:rPr>
              <a:t>For</a:t>
            </a:r>
            <a:r>
              <a:rPr sz="2200" spc="-10" dirty="0">
                <a:latin typeface="Calibri"/>
                <a:cs typeface="Calibri"/>
              </a:rPr>
              <a:t> </a:t>
            </a:r>
            <a:r>
              <a:rPr sz="2200" spc="-15" dirty="0">
                <a:latin typeface="Calibri"/>
                <a:cs typeface="Calibri"/>
              </a:rPr>
              <a:t>controlling</a:t>
            </a:r>
            <a:r>
              <a:rPr sz="2200" spc="-10" dirty="0">
                <a:latin typeface="Calibri"/>
                <a:cs typeface="Calibri"/>
              </a:rPr>
              <a:t> </a:t>
            </a:r>
            <a:r>
              <a:rPr sz="2200" spc="-5" dirty="0">
                <a:latin typeface="Calibri"/>
                <a:cs typeface="Calibri"/>
              </a:rPr>
              <a:t>the</a:t>
            </a:r>
            <a:r>
              <a:rPr sz="2200" dirty="0">
                <a:latin typeface="Calibri"/>
                <a:cs typeface="Calibri"/>
              </a:rPr>
              <a:t> </a:t>
            </a:r>
            <a:r>
              <a:rPr sz="2200" spc="-5" dirty="0">
                <a:latin typeface="Calibri"/>
                <a:cs typeface="Calibri"/>
              </a:rPr>
              <a:t>business,</a:t>
            </a:r>
            <a:r>
              <a:rPr sz="2200" dirty="0">
                <a:latin typeface="Calibri"/>
                <a:cs typeface="Calibri"/>
              </a:rPr>
              <a:t> it</a:t>
            </a:r>
            <a:r>
              <a:rPr sz="2200" spc="5" dirty="0">
                <a:latin typeface="Calibri"/>
                <a:cs typeface="Calibri"/>
              </a:rPr>
              <a:t> </a:t>
            </a:r>
            <a:r>
              <a:rPr sz="2200" spc="-5" dirty="0">
                <a:latin typeface="Calibri"/>
                <a:cs typeface="Calibri"/>
              </a:rPr>
              <a:t>is</a:t>
            </a:r>
            <a:r>
              <a:rPr sz="2200" dirty="0">
                <a:latin typeface="Calibri"/>
                <a:cs typeface="Calibri"/>
              </a:rPr>
              <a:t> </a:t>
            </a:r>
            <a:r>
              <a:rPr sz="2200" spc="-5" dirty="0">
                <a:latin typeface="Calibri"/>
                <a:cs typeface="Calibri"/>
              </a:rPr>
              <a:t>essential</a:t>
            </a:r>
            <a:r>
              <a:rPr sz="2200" dirty="0">
                <a:latin typeface="Calibri"/>
                <a:cs typeface="Calibri"/>
              </a:rPr>
              <a:t> </a:t>
            </a:r>
            <a:r>
              <a:rPr sz="2200" spc="-20" dirty="0">
                <a:latin typeface="Calibri"/>
                <a:cs typeface="Calibri"/>
              </a:rPr>
              <a:t>to</a:t>
            </a:r>
            <a:r>
              <a:rPr sz="2200" spc="-15" dirty="0">
                <a:latin typeface="Calibri"/>
                <a:cs typeface="Calibri"/>
              </a:rPr>
              <a:t> </a:t>
            </a:r>
            <a:r>
              <a:rPr sz="2200" spc="-20" dirty="0">
                <a:latin typeface="Calibri"/>
                <a:cs typeface="Calibri"/>
              </a:rPr>
              <a:t>have</a:t>
            </a:r>
            <a:r>
              <a:rPr sz="2200" spc="-15" dirty="0">
                <a:latin typeface="Calibri"/>
                <a:cs typeface="Calibri"/>
              </a:rPr>
              <a:t> </a:t>
            </a:r>
            <a:r>
              <a:rPr sz="2200" spc="-5" dirty="0">
                <a:latin typeface="Calibri"/>
                <a:cs typeface="Calibri"/>
              </a:rPr>
              <a:t>a</a:t>
            </a:r>
            <a:r>
              <a:rPr sz="2200" dirty="0">
                <a:latin typeface="Calibri"/>
                <a:cs typeface="Calibri"/>
              </a:rPr>
              <a:t> </a:t>
            </a:r>
            <a:r>
              <a:rPr sz="2200" spc="-10" dirty="0">
                <a:latin typeface="Calibri"/>
                <a:cs typeface="Calibri"/>
              </a:rPr>
              <a:t>well </a:t>
            </a:r>
            <a:r>
              <a:rPr sz="2200" spc="-5" dirty="0">
                <a:latin typeface="Calibri"/>
                <a:cs typeface="Calibri"/>
              </a:rPr>
              <a:t> </a:t>
            </a:r>
            <a:r>
              <a:rPr sz="2200" spc="-15" dirty="0">
                <a:latin typeface="Calibri"/>
                <a:cs typeface="Calibri"/>
              </a:rPr>
              <a:t>conceived </a:t>
            </a:r>
            <a:r>
              <a:rPr sz="2200" spc="-10" dirty="0">
                <a:latin typeface="Calibri"/>
                <a:cs typeface="Calibri"/>
              </a:rPr>
              <a:t>budgeting </a:t>
            </a:r>
            <a:r>
              <a:rPr sz="2200" dirty="0">
                <a:latin typeface="Calibri"/>
                <a:cs typeface="Calibri"/>
              </a:rPr>
              <a:t>of </a:t>
            </a:r>
            <a:r>
              <a:rPr sz="2200" spc="-10" dirty="0">
                <a:latin typeface="Calibri"/>
                <a:cs typeface="Calibri"/>
              </a:rPr>
              <a:t>costs </a:t>
            </a:r>
            <a:r>
              <a:rPr sz="2200" spc="-5" dirty="0">
                <a:latin typeface="Calibri"/>
                <a:cs typeface="Calibri"/>
              </a:rPr>
              <a:t>and </a:t>
            </a:r>
            <a:r>
              <a:rPr sz="2200" spc="-10" dirty="0">
                <a:latin typeface="Calibri"/>
                <a:cs typeface="Calibri"/>
              </a:rPr>
              <a:t>profits that </a:t>
            </a:r>
            <a:r>
              <a:rPr sz="2200" spc="-5" dirty="0">
                <a:latin typeface="Calibri"/>
                <a:cs typeface="Calibri"/>
              </a:rPr>
              <a:t>is based </a:t>
            </a:r>
            <a:r>
              <a:rPr sz="2200" dirty="0">
                <a:latin typeface="Calibri"/>
                <a:cs typeface="Calibri"/>
              </a:rPr>
              <a:t>on </a:t>
            </a:r>
            <a:r>
              <a:rPr sz="2200" spc="-5" dirty="0">
                <a:latin typeface="Calibri"/>
                <a:cs typeface="Calibri"/>
              </a:rPr>
              <a:t>the </a:t>
            </a:r>
            <a:r>
              <a:rPr sz="2200" dirty="0">
                <a:latin typeface="Calibri"/>
                <a:cs typeface="Calibri"/>
              </a:rPr>
              <a:t> </a:t>
            </a:r>
            <a:r>
              <a:rPr sz="2200" spc="-20" dirty="0">
                <a:latin typeface="Calibri"/>
                <a:cs typeface="Calibri"/>
              </a:rPr>
              <a:t>forecast</a:t>
            </a:r>
            <a:r>
              <a:rPr sz="2200" dirty="0">
                <a:latin typeface="Calibri"/>
                <a:cs typeface="Calibri"/>
              </a:rPr>
              <a:t> of</a:t>
            </a:r>
            <a:r>
              <a:rPr sz="2200" spc="5" dirty="0">
                <a:latin typeface="Calibri"/>
                <a:cs typeface="Calibri"/>
              </a:rPr>
              <a:t> </a:t>
            </a:r>
            <a:r>
              <a:rPr sz="2200" spc="-5" dirty="0">
                <a:latin typeface="Calibri"/>
                <a:cs typeface="Calibri"/>
              </a:rPr>
              <a:t>annual</a:t>
            </a:r>
            <a:r>
              <a:rPr sz="2200" spc="-15" dirty="0">
                <a:latin typeface="Calibri"/>
                <a:cs typeface="Calibri"/>
              </a:rPr>
              <a:t> </a:t>
            </a:r>
            <a:r>
              <a:rPr sz="2200" spc="-10" dirty="0">
                <a:latin typeface="Calibri"/>
                <a:cs typeface="Calibri"/>
              </a:rPr>
              <a:t>demand.</a:t>
            </a:r>
            <a:endParaRPr sz="2200" dirty="0">
              <a:latin typeface="Calibri"/>
              <a:cs typeface="Calibri"/>
            </a:endParaRPr>
          </a:p>
          <a:p>
            <a:pPr>
              <a:lnSpc>
                <a:spcPct val="100000"/>
              </a:lnSpc>
              <a:spcBef>
                <a:spcPts val="35"/>
              </a:spcBef>
            </a:pPr>
            <a:endParaRPr sz="3000" dirty="0">
              <a:latin typeface="Calibri"/>
              <a:cs typeface="Calibri"/>
            </a:endParaRPr>
          </a:p>
          <a:p>
            <a:pPr marL="469900" indent="-457200" algn="just">
              <a:lnSpc>
                <a:spcPct val="100000"/>
              </a:lnSpc>
              <a:buAutoNum type="arabicParenR" startAt="4"/>
              <a:tabLst>
                <a:tab pos="469900" algn="l"/>
              </a:tabLst>
            </a:pPr>
            <a:r>
              <a:rPr sz="2200" b="1" spc="-20" dirty="0">
                <a:latin typeface="Calibri"/>
                <a:cs typeface="Calibri"/>
              </a:rPr>
              <a:t>Inventory</a:t>
            </a:r>
            <a:r>
              <a:rPr sz="2200" b="1" spc="25" dirty="0">
                <a:latin typeface="Calibri"/>
                <a:cs typeface="Calibri"/>
              </a:rPr>
              <a:t> </a:t>
            </a:r>
            <a:r>
              <a:rPr sz="2200" b="1" spc="-15" dirty="0">
                <a:latin typeface="Calibri"/>
                <a:cs typeface="Calibri"/>
              </a:rPr>
              <a:t>Control:</a:t>
            </a:r>
            <a:endParaRPr sz="2200" dirty="0">
              <a:latin typeface="Calibri"/>
              <a:cs typeface="Calibri"/>
            </a:endParaRPr>
          </a:p>
          <a:p>
            <a:pPr marL="469900" marR="5080" algn="just">
              <a:lnSpc>
                <a:spcPct val="100000"/>
              </a:lnSpc>
              <a:spcBef>
                <a:spcPts val="530"/>
              </a:spcBef>
            </a:pPr>
            <a:r>
              <a:rPr sz="2200" spc="-5" dirty="0">
                <a:latin typeface="Calibri"/>
                <a:cs typeface="Calibri"/>
              </a:rPr>
              <a:t>A </a:t>
            </a:r>
            <a:r>
              <a:rPr sz="2200" spc="-15" dirty="0">
                <a:latin typeface="Calibri"/>
                <a:cs typeface="Calibri"/>
              </a:rPr>
              <a:t>satisfactory </a:t>
            </a:r>
            <a:r>
              <a:rPr sz="2200" spc="-20" dirty="0">
                <a:latin typeface="Calibri"/>
                <a:cs typeface="Calibri"/>
              </a:rPr>
              <a:t>control </a:t>
            </a:r>
            <a:r>
              <a:rPr sz="2200" dirty="0">
                <a:latin typeface="Calibri"/>
                <a:cs typeface="Calibri"/>
              </a:rPr>
              <a:t>of </a:t>
            </a:r>
            <a:r>
              <a:rPr sz="2200" spc="-10" dirty="0">
                <a:latin typeface="Calibri"/>
                <a:cs typeface="Calibri"/>
              </a:rPr>
              <a:t>business </a:t>
            </a:r>
            <a:r>
              <a:rPr sz="2200" spc="-15" dirty="0">
                <a:latin typeface="Calibri"/>
                <a:cs typeface="Calibri"/>
              </a:rPr>
              <a:t>inventories, </a:t>
            </a:r>
            <a:r>
              <a:rPr sz="2200" spc="-25" dirty="0">
                <a:latin typeface="Calibri"/>
                <a:cs typeface="Calibri"/>
              </a:rPr>
              <a:t>raw</a:t>
            </a:r>
            <a:r>
              <a:rPr sz="2200" spc="-20" dirty="0">
                <a:latin typeface="Calibri"/>
                <a:cs typeface="Calibri"/>
              </a:rPr>
              <a:t> </a:t>
            </a:r>
            <a:r>
              <a:rPr sz="2200" spc="-10" dirty="0">
                <a:latin typeface="Calibri"/>
                <a:cs typeface="Calibri"/>
              </a:rPr>
              <a:t>materials, </a:t>
            </a:r>
            <a:r>
              <a:rPr sz="2200" spc="-5" dirty="0">
                <a:latin typeface="Calibri"/>
                <a:cs typeface="Calibri"/>
              </a:rPr>
              <a:t> </a:t>
            </a:r>
            <a:r>
              <a:rPr sz="2200" spc="-15" dirty="0">
                <a:latin typeface="Calibri"/>
                <a:cs typeface="Calibri"/>
              </a:rPr>
              <a:t>intermediate </a:t>
            </a:r>
            <a:r>
              <a:rPr sz="2200" spc="-10" dirty="0">
                <a:latin typeface="Calibri"/>
                <a:cs typeface="Calibri"/>
              </a:rPr>
              <a:t>goods, finished product, </a:t>
            </a:r>
            <a:r>
              <a:rPr sz="2200" spc="-15" dirty="0">
                <a:latin typeface="Calibri"/>
                <a:cs typeface="Calibri"/>
              </a:rPr>
              <a:t>etc. </a:t>
            </a:r>
            <a:r>
              <a:rPr sz="2200" spc="-10" dirty="0">
                <a:latin typeface="Calibri"/>
                <a:cs typeface="Calibri"/>
              </a:rPr>
              <a:t>requires </a:t>
            </a:r>
            <a:r>
              <a:rPr sz="2200" spc="-15" dirty="0">
                <a:latin typeface="Calibri"/>
                <a:cs typeface="Calibri"/>
              </a:rPr>
              <a:t>satisfactory </a:t>
            </a:r>
            <a:r>
              <a:rPr sz="2200" spc="-10" dirty="0">
                <a:latin typeface="Calibri"/>
                <a:cs typeface="Calibri"/>
              </a:rPr>
              <a:t> estimates</a:t>
            </a:r>
            <a:r>
              <a:rPr sz="2200" spc="-5" dirty="0">
                <a:latin typeface="Calibri"/>
                <a:cs typeface="Calibri"/>
              </a:rPr>
              <a:t> </a:t>
            </a:r>
            <a:r>
              <a:rPr sz="2200" dirty="0">
                <a:latin typeface="Calibri"/>
                <a:cs typeface="Calibri"/>
              </a:rPr>
              <a:t>of</a:t>
            </a:r>
            <a:r>
              <a:rPr sz="2200" spc="5" dirty="0">
                <a:latin typeface="Calibri"/>
                <a:cs typeface="Calibri"/>
              </a:rPr>
              <a:t> </a:t>
            </a:r>
            <a:r>
              <a:rPr sz="2200" spc="-5" dirty="0">
                <a:latin typeface="Calibri"/>
                <a:cs typeface="Calibri"/>
              </a:rPr>
              <a:t>the</a:t>
            </a:r>
            <a:r>
              <a:rPr sz="2200" dirty="0">
                <a:latin typeface="Calibri"/>
                <a:cs typeface="Calibri"/>
              </a:rPr>
              <a:t> </a:t>
            </a:r>
            <a:r>
              <a:rPr sz="2200" spc="-10" dirty="0">
                <a:latin typeface="Calibri"/>
                <a:cs typeface="Calibri"/>
              </a:rPr>
              <a:t>future</a:t>
            </a:r>
            <a:r>
              <a:rPr sz="2200" spc="-5" dirty="0">
                <a:latin typeface="Calibri"/>
                <a:cs typeface="Calibri"/>
              </a:rPr>
              <a:t> </a:t>
            </a:r>
            <a:r>
              <a:rPr sz="2200" spc="-10" dirty="0">
                <a:latin typeface="Calibri"/>
                <a:cs typeface="Calibri"/>
              </a:rPr>
              <a:t>requirements</a:t>
            </a:r>
            <a:r>
              <a:rPr sz="2200" spc="-5" dirty="0">
                <a:latin typeface="Calibri"/>
                <a:cs typeface="Calibri"/>
              </a:rPr>
              <a:t> which</a:t>
            </a:r>
            <a:r>
              <a:rPr sz="2200" dirty="0">
                <a:latin typeface="Calibri"/>
                <a:cs typeface="Calibri"/>
              </a:rPr>
              <a:t> </a:t>
            </a:r>
            <a:r>
              <a:rPr sz="2200" spc="-15" dirty="0">
                <a:latin typeface="Calibri"/>
                <a:cs typeface="Calibri"/>
              </a:rPr>
              <a:t>can</a:t>
            </a:r>
            <a:r>
              <a:rPr sz="2200" spc="-10" dirty="0">
                <a:latin typeface="Calibri"/>
                <a:cs typeface="Calibri"/>
              </a:rPr>
              <a:t> </a:t>
            </a:r>
            <a:r>
              <a:rPr sz="2200" spc="-5" dirty="0">
                <a:latin typeface="Calibri"/>
                <a:cs typeface="Calibri"/>
              </a:rPr>
              <a:t>be</a:t>
            </a:r>
            <a:r>
              <a:rPr sz="2200" dirty="0">
                <a:latin typeface="Calibri"/>
                <a:cs typeface="Calibri"/>
              </a:rPr>
              <a:t> </a:t>
            </a:r>
            <a:r>
              <a:rPr sz="2200" spc="-15" dirty="0">
                <a:latin typeface="Calibri"/>
                <a:cs typeface="Calibri"/>
              </a:rPr>
              <a:t>traced </a:t>
            </a:r>
            <a:r>
              <a:rPr sz="2200" spc="-10" dirty="0">
                <a:latin typeface="Calibri"/>
                <a:cs typeface="Calibri"/>
              </a:rPr>
              <a:t> through</a:t>
            </a:r>
            <a:r>
              <a:rPr sz="2200" dirty="0">
                <a:latin typeface="Calibri"/>
                <a:cs typeface="Calibri"/>
              </a:rPr>
              <a:t> </a:t>
            </a:r>
            <a:r>
              <a:rPr sz="2200" spc="-10" dirty="0">
                <a:latin typeface="Calibri"/>
                <a:cs typeface="Calibri"/>
              </a:rPr>
              <a:t>demand</a:t>
            </a:r>
            <a:r>
              <a:rPr sz="2200" spc="5" dirty="0">
                <a:latin typeface="Calibri"/>
                <a:cs typeface="Calibri"/>
              </a:rPr>
              <a:t> </a:t>
            </a:r>
            <a:r>
              <a:rPr sz="2200" spc="-15" dirty="0">
                <a:latin typeface="Calibri"/>
                <a:cs typeface="Calibri"/>
              </a:rPr>
              <a:t>forecasting.</a:t>
            </a:r>
            <a:endParaRPr sz="2200" dirty="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52400"/>
            <a:ext cx="8606281" cy="566822"/>
          </a:xfrm>
          <a:prstGeom prst="rect">
            <a:avLst/>
          </a:prstGeom>
        </p:spPr>
        <p:txBody>
          <a:bodyPr vert="horz" wrap="square" lIns="0" tIns="12700" rIns="0" bIns="0" rtlCol="0">
            <a:spAutoFit/>
          </a:bodyPr>
          <a:lstStyle/>
          <a:p>
            <a:pPr marL="12700">
              <a:lnSpc>
                <a:spcPct val="100000"/>
              </a:lnSpc>
              <a:spcBef>
                <a:spcPts val="100"/>
              </a:spcBef>
            </a:pPr>
            <a:r>
              <a:rPr sz="3600" spc="-5" dirty="0"/>
              <a:t>Importance </a:t>
            </a:r>
            <a:r>
              <a:rPr sz="3600" dirty="0"/>
              <a:t>of</a:t>
            </a:r>
            <a:r>
              <a:rPr sz="3600" spc="-15" dirty="0"/>
              <a:t> </a:t>
            </a:r>
            <a:r>
              <a:rPr sz="3600" spc="-5" dirty="0"/>
              <a:t>Demand</a:t>
            </a:r>
            <a:r>
              <a:rPr sz="3600" spc="-25" dirty="0"/>
              <a:t> </a:t>
            </a:r>
            <a:r>
              <a:rPr sz="3600" spc="-15" dirty="0"/>
              <a:t>Forecasting</a:t>
            </a:r>
          </a:p>
        </p:txBody>
      </p:sp>
      <p:sp>
        <p:nvSpPr>
          <p:cNvPr id="3" name="object 3"/>
          <p:cNvSpPr txBox="1"/>
          <p:nvPr/>
        </p:nvSpPr>
        <p:spPr>
          <a:xfrm>
            <a:off x="685800" y="1371600"/>
            <a:ext cx="7620000" cy="3378489"/>
          </a:xfrm>
          <a:prstGeom prst="rect">
            <a:avLst/>
          </a:prstGeom>
        </p:spPr>
        <p:txBody>
          <a:bodyPr vert="horz" wrap="square" lIns="0" tIns="79375" rIns="0" bIns="0" rtlCol="0">
            <a:spAutoFit/>
          </a:bodyPr>
          <a:lstStyle/>
          <a:p>
            <a:pPr marL="469900" indent="-457200" algn="just">
              <a:lnSpc>
                <a:spcPct val="100000"/>
              </a:lnSpc>
              <a:spcBef>
                <a:spcPts val="625"/>
              </a:spcBef>
              <a:buAutoNum type="arabicParenR" startAt="5"/>
              <a:tabLst>
                <a:tab pos="469900" algn="l"/>
              </a:tabLst>
            </a:pPr>
            <a:r>
              <a:rPr sz="2200" b="1" spc="-15" dirty="0">
                <a:latin typeface="Calibri"/>
                <a:cs typeface="Calibri"/>
              </a:rPr>
              <a:t>Economic</a:t>
            </a:r>
            <a:r>
              <a:rPr sz="2200" b="1" spc="45" dirty="0">
                <a:latin typeface="Calibri"/>
                <a:cs typeface="Calibri"/>
              </a:rPr>
              <a:t> </a:t>
            </a:r>
            <a:r>
              <a:rPr sz="2200" b="1" spc="-10" dirty="0">
                <a:latin typeface="Calibri"/>
                <a:cs typeface="Calibri"/>
              </a:rPr>
              <a:t>Planning</a:t>
            </a:r>
            <a:r>
              <a:rPr sz="2200" b="1" spc="10" dirty="0">
                <a:latin typeface="Calibri"/>
                <a:cs typeface="Calibri"/>
              </a:rPr>
              <a:t> </a:t>
            </a:r>
            <a:r>
              <a:rPr sz="2200" b="1" spc="-10" dirty="0">
                <a:latin typeface="Calibri"/>
                <a:cs typeface="Calibri"/>
              </a:rPr>
              <a:t>and</a:t>
            </a:r>
            <a:r>
              <a:rPr sz="2200" b="1" spc="10" dirty="0">
                <a:latin typeface="Calibri"/>
                <a:cs typeface="Calibri"/>
              </a:rPr>
              <a:t> </a:t>
            </a:r>
            <a:r>
              <a:rPr sz="2200" b="1" spc="-10" dirty="0">
                <a:latin typeface="Calibri"/>
                <a:cs typeface="Calibri"/>
              </a:rPr>
              <a:t>Policy</a:t>
            </a:r>
            <a:r>
              <a:rPr sz="2200" b="1" spc="20" dirty="0">
                <a:latin typeface="Calibri"/>
                <a:cs typeface="Calibri"/>
              </a:rPr>
              <a:t> </a:t>
            </a:r>
            <a:r>
              <a:rPr sz="2200" b="1" spc="-10" dirty="0">
                <a:latin typeface="Calibri"/>
                <a:cs typeface="Calibri"/>
              </a:rPr>
              <a:t>Making:</a:t>
            </a:r>
            <a:endParaRPr sz="2200" dirty="0">
              <a:latin typeface="Calibri"/>
              <a:cs typeface="Calibri"/>
            </a:endParaRPr>
          </a:p>
          <a:p>
            <a:pPr marL="469900" marR="6350" algn="just">
              <a:lnSpc>
                <a:spcPct val="100000"/>
              </a:lnSpc>
              <a:spcBef>
                <a:spcPts val="530"/>
              </a:spcBef>
            </a:pPr>
            <a:r>
              <a:rPr sz="2200" spc="-10" dirty="0">
                <a:latin typeface="Calibri"/>
                <a:cs typeface="Calibri"/>
              </a:rPr>
              <a:t>The government</a:t>
            </a:r>
            <a:r>
              <a:rPr sz="2200" spc="475" dirty="0">
                <a:latin typeface="Calibri"/>
                <a:cs typeface="Calibri"/>
              </a:rPr>
              <a:t> </a:t>
            </a:r>
            <a:r>
              <a:rPr sz="2200" spc="-15" dirty="0">
                <a:latin typeface="Calibri"/>
                <a:cs typeface="Calibri"/>
              </a:rPr>
              <a:t>can </a:t>
            </a:r>
            <a:r>
              <a:rPr sz="2200" spc="-10" dirty="0">
                <a:latin typeface="Calibri"/>
                <a:cs typeface="Calibri"/>
              </a:rPr>
              <a:t>determine </a:t>
            </a:r>
            <a:r>
              <a:rPr sz="2200" spc="-5" dirty="0">
                <a:latin typeface="Calibri"/>
                <a:cs typeface="Calibri"/>
              </a:rPr>
              <a:t>its import and </a:t>
            </a:r>
            <a:r>
              <a:rPr sz="2200" spc="-15" dirty="0">
                <a:latin typeface="Calibri"/>
                <a:cs typeface="Calibri"/>
              </a:rPr>
              <a:t>export </a:t>
            </a:r>
            <a:r>
              <a:rPr sz="2200" spc="-10" dirty="0">
                <a:latin typeface="Calibri"/>
                <a:cs typeface="Calibri"/>
              </a:rPr>
              <a:t>policies </a:t>
            </a:r>
            <a:r>
              <a:rPr sz="2200" spc="-5" dirty="0">
                <a:latin typeface="Calibri"/>
                <a:cs typeface="Calibri"/>
              </a:rPr>
              <a:t> in </a:t>
            </a:r>
            <a:r>
              <a:rPr sz="2200" spc="-10" dirty="0">
                <a:latin typeface="Calibri"/>
                <a:cs typeface="Calibri"/>
              </a:rPr>
              <a:t>view </a:t>
            </a:r>
            <a:r>
              <a:rPr sz="2200" dirty="0">
                <a:latin typeface="Calibri"/>
                <a:cs typeface="Calibri"/>
              </a:rPr>
              <a:t>of </a:t>
            </a:r>
            <a:r>
              <a:rPr sz="2200" spc="-5" dirty="0">
                <a:latin typeface="Calibri"/>
                <a:cs typeface="Calibri"/>
              </a:rPr>
              <a:t>the </a:t>
            </a:r>
            <a:r>
              <a:rPr sz="2200" spc="-10" dirty="0">
                <a:latin typeface="Calibri"/>
                <a:cs typeface="Calibri"/>
              </a:rPr>
              <a:t>long-term </a:t>
            </a:r>
            <a:r>
              <a:rPr sz="2200" spc="-5" dirty="0">
                <a:latin typeface="Calibri"/>
                <a:cs typeface="Calibri"/>
              </a:rPr>
              <a:t>demand </a:t>
            </a:r>
            <a:r>
              <a:rPr sz="2200" spc="-15" dirty="0">
                <a:latin typeface="Calibri"/>
                <a:cs typeface="Calibri"/>
              </a:rPr>
              <a:t>forecasting </a:t>
            </a:r>
            <a:r>
              <a:rPr sz="2200" spc="-20" dirty="0">
                <a:latin typeface="Calibri"/>
                <a:cs typeface="Calibri"/>
              </a:rPr>
              <a:t>for </a:t>
            </a:r>
            <a:r>
              <a:rPr sz="2200" spc="-10" dirty="0">
                <a:latin typeface="Calibri"/>
                <a:cs typeface="Calibri"/>
              </a:rPr>
              <a:t>various goods </a:t>
            </a:r>
            <a:r>
              <a:rPr sz="2200" spc="-5" dirty="0">
                <a:latin typeface="Calibri"/>
                <a:cs typeface="Calibri"/>
              </a:rPr>
              <a:t> in</a:t>
            </a:r>
            <a:r>
              <a:rPr sz="2200" spc="-15" dirty="0">
                <a:latin typeface="Calibri"/>
                <a:cs typeface="Calibri"/>
              </a:rPr>
              <a:t> </a:t>
            </a:r>
            <a:r>
              <a:rPr sz="2200" spc="-5" dirty="0">
                <a:latin typeface="Calibri"/>
                <a:cs typeface="Calibri"/>
              </a:rPr>
              <a:t>the</a:t>
            </a:r>
            <a:r>
              <a:rPr sz="2200" spc="10" dirty="0">
                <a:latin typeface="Calibri"/>
                <a:cs typeface="Calibri"/>
              </a:rPr>
              <a:t> </a:t>
            </a:r>
            <a:r>
              <a:rPr sz="2200" spc="-30" dirty="0">
                <a:latin typeface="Calibri"/>
                <a:cs typeface="Calibri"/>
              </a:rPr>
              <a:t>country.</a:t>
            </a:r>
            <a:endParaRPr sz="2200" dirty="0">
              <a:latin typeface="Calibri"/>
              <a:cs typeface="Calibri"/>
            </a:endParaRPr>
          </a:p>
          <a:p>
            <a:pPr>
              <a:lnSpc>
                <a:spcPct val="100000"/>
              </a:lnSpc>
              <a:spcBef>
                <a:spcPts val="35"/>
              </a:spcBef>
            </a:pPr>
            <a:endParaRPr sz="3000" dirty="0">
              <a:latin typeface="Calibri"/>
              <a:cs typeface="Calibri"/>
            </a:endParaRPr>
          </a:p>
          <a:p>
            <a:pPr marL="469900" indent="-457200" algn="just">
              <a:lnSpc>
                <a:spcPct val="100000"/>
              </a:lnSpc>
              <a:buAutoNum type="arabicParenR" startAt="6"/>
              <a:tabLst>
                <a:tab pos="469900" algn="l"/>
              </a:tabLst>
            </a:pPr>
            <a:r>
              <a:rPr sz="2200" b="1" spc="-10" dirty="0">
                <a:latin typeface="Calibri"/>
                <a:cs typeface="Calibri"/>
              </a:rPr>
              <a:t>Growth</a:t>
            </a:r>
            <a:r>
              <a:rPr sz="2200" b="1" spc="5" dirty="0">
                <a:latin typeface="Calibri"/>
                <a:cs typeface="Calibri"/>
              </a:rPr>
              <a:t> </a:t>
            </a:r>
            <a:r>
              <a:rPr sz="2200" b="1" spc="-10" dirty="0">
                <a:latin typeface="Calibri"/>
                <a:cs typeface="Calibri"/>
              </a:rPr>
              <a:t>and</a:t>
            </a:r>
            <a:r>
              <a:rPr sz="2200" b="1" dirty="0">
                <a:latin typeface="Calibri"/>
                <a:cs typeface="Calibri"/>
              </a:rPr>
              <a:t> </a:t>
            </a:r>
            <a:r>
              <a:rPr sz="2200" b="1" spc="-5" dirty="0">
                <a:latin typeface="Calibri"/>
                <a:cs typeface="Calibri"/>
              </a:rPr>
              <a:t>Long-</a:t>
            </a:r>
            <a:r>
              <a:rPr sz="2200" b="1" dirty="0">
                <a:latin typeface="Calibri"/>
                <a:cs typeface="Calibri"/>
              </a:rPr>
              <a:t> </a:t>
            </a:r>
            <a:r>
              <a:rPr sz="2200" b="1" spc="-15" dirty="0">
                <a:latin typeface="Calibri"/>
                <a:cs typeface="Calibri"/>
              </a:rPr>
              <a:t>term</a:t>
            </a:r>
            <a:r>
              <a:rPr sz="2200" b="1" spc="20" dirty="0">
                <a:latin typeface="Calibri"/>
                <a:cs typeface="Calibri"/>
              </a:rPr>
              <a:t> </a:t>
            </a:r>
            <a:r>
              <a:rPr sz="2200" b="1" spc="-15" dirty="0">
                <a:latin typeface="Calibri"/>
                <a:cs typeface="Calibri"/>
              </a:rPr>
              <a:t>Investment</a:t>
            </a:r>
            <a:r>
              <a:rPr sz="2200" b="1" spc="30" dirty="0">
                <a:latin typeface="Calibri"/>
                <a:cs typeface="Calibri"/>
              </a:rPr>
              <a:t> </a:t>
            </a:r>
            <a:r>
              <a:rPr sz="2200" b="1" spc="-15" dirty="0">
                <a:latin typeface="Calibri"/>
                <a:cs typeface="Calibri"/>
              </a:rPr>
              <a:t>Programs:</a:t>
            </a:r>
            <a:endParaRPr sz="2200" dirty="0">
              <a:latin typeface="Calibri"/>
              <a:cs typeface="Calibri"/>
            </a:endParaRPr>
          </a:p>
          <a:p>
            <a:pPr marL="469900" marR="5080" algn="just">
              <a:lnSpc>
                <a:spcPct val="100000"/>
              </a:lnSpc>
              <a:spcBef>
                <a:spcPts val="530"/>
              </a:spcBef>
            </a:pPr>
            <a:r>
              <a:rPr sz="2200" spc="-10" dirty="0">
                <a:latin typeface="Calibri"/>
                <a:cs typeface="Calibri"/>
              </a:rPr>
              <a:t>Demand </a:t>
            </a:r>
            <a:r>
              <a:rPr sz="2200" spc="-15" dirty="0">
                <a:latin typeface="Calibri"/>
                <a:cs typeface="Calibri"/>
              </a:rPr>
              <a:t>forecasting </a:t>
            </a:r>
            <a:r>
              <a:rPr sz="2200" spc="-5" dirty="0">
                <a:latin typeface="Calibri"/>
                <a:cs typeface="Calibri"/>
              </a:rPr>
              <a:t>is necessary </a:t>
            </a:r>
            <a:r>
              <a:rPr sz="2200" spc="-20" dirty="0">
                <a:latin typeface="Calibri"/>
                <a:cs typeface="Calibri"/>
              </a:rPr>
              <a:t>for </a:t>
            </a:r>
            <a:r>
              <a:rPr sz="2200" spc="-10" dirty="0">
                <a:latin typeface="Calibri"/>
                <a:cs typeface="Calibri"/>
              </a:rPr>
              <a:t>determining </a:t>
            </a:r>
            <a:r>
              <a:rPr sz="2200" spc="-5" dirty="0">
                <a:latin typeface="Calibri"/>
                <a:cs typeface="Calibri"/>
              </a:rPr>
              <a:t>the </a:t>
            </a:r>
            <a:r>
              <a:rPr sz="2200" spc="-10" dirty="0">
                <a:latin typeface="Calibri"/>
                <a:cs typeface="Calibri"/>
              </a:rPr>
              <a:t>growth </a:t>
            </a:r>
            <a:r>
              <a:rPr sz="2200" spc="-5" dirty="0">
                <a:latin typeface="Calibri"/>
                <a:cs typeface="Calibri"/>
              </a:rPr>
              <a:t> </a:t>
            </a:r>
            <a:r>
              <a:rPr sz="2200" spc="-30" dirty="0">
                <a:latin typeface="Calibri"/>
                <a:cs typeface="Calibri"/>
              </a:rPr>
              <a:t>rate </a:t>
            </a:r>
            <a:r>
              <a:rPr sz="2200" dirty="0">
                <a:latin typeface="Calibri"/>
                <a:cs typeface="Calibri"/>
              </a:rPr>
              <a:t>of </a:t>
            </a:r>
            <a:r>
              <a:rPr sz="2200" spc="-5" dirty="0">
                <a:latin typeface="Calibri"/>
                <a:cs typeface="Calibri"/>
              </a:rPr>
              <a:t>the </a:t>
            </a:r>
            <a:r>
              <a:rPr sz="2200" spc="-10" dirty="0">
                <a:latin typeface="Calibri"/>
                <a:cs typeface="Calibri"/>
              </a:rPr>
              <a:t>firm </a:t>
            </a:r>
            <a:r>
              <a:rPr sz="2200" spc="-5" dirty="0">
                <a:latin typeface="Calibri"/>
                <a:cs typeface="Calibri"/>
              </a:rPr>
              <a:t>and its long-term </a:t>
            </a:r>
            <a:r>
              <a:rPr sz="2200" spc="-15" dirty="0">
                <a:latin typeface="Calibri"/>
                <a:cs typeface="Calibri"/>
              </a:rPr>
              <a:t>investment programs </a:t>
            </a:r>
            <a:r>
              <a:rPr sz="2200" spc="-5" dirty="0">
                <a:latin typeface="Calibri"/>
                <a:cs typeface="Calibri"/>
              </a:rPr>
              <a:t>and </a:t>
            </a:r>
            <a:r>
              <a:rPr sz="2200" dirty="0">
                <a:latin typeface="Calibri"/>
                <a:cs typeface="Calibri"/>
              </a:rPr>
              <a:t> </a:t>
            </a:r>
            <a:r>
              <a:rPr sz="2200" spc="-10" dirty="0">
                <a:latin typeface="Calibri"/>
                <a:cs typeface="Calibri"/>
              </a:rPr>
              <a:t>planning.</a:t>
            </a:r>
            <a:endParaRPr sz="22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28600"/>
            <a:ext cx="8458200" cy="997709"/>
          </a:xfrm>
          <a:prstGeom prst="rect">
            <a:avLst/>
          </a:prstGeom>
        </p:spPr>
        <p:txBody>
          <a:bodyPr vert="horz" wrap="square" lIns="0" tIns="12700" rIns="0" bIns="0" rtlCol="0" anchor="ctr">
            <a:spAutoFit/>
          </a:bodyPr>
          <a:lstStyle/>
          <a:p>
            <a:pPr marL="2082164" marR="5080" indent="-2070100">
              <a:lnSpc>
                <a:spcPct val="100000"/>
              </a:lnSpc>
              <a:spcBef>
                <a:spcPts val="100"/>
              </a:spcBef>
            </a:pPr>
            <a:r>
              <a:rPr sz="3200" spc="-5" dirty="0"/>
              <a:t>Meaning </a:t>
            </a:r>
            <a:r>
              <a:rPr sz="3200" dirty="0"/>
              <a:t>&amp; </a:t>
            </a:r>
            <a:r>
              <a:rPr sz="3200" spc="-10" dirty="0"/>
              <a:t>Definition </a:t>
            </a:r>
            <a:r>
              <a:rPr sz="3200" dirty="0"/>
              <a:t>of </a:t>
            </a:r>
            <a:r>
              <a:rPr sz="3200" spc="-5" dirty="0" smtClean="0"/>
              <a:t>Demand</a:t>
            </a:r>
            <a:r>
              <a:rPr lang="en-IN" sz="3200" spc="-5" dirty="0" smtClean="0"/>
              <a:t> </a:t>
            </a:r>
            <a:r>
              <a:rPr sz="3200" spc="-15" dirty="0" smtClean="0"/>
              <a:t>Forecasting</a:t>
            </a:r>
            <a:endParaRPr sz="3200" spc="-15" dirty="0"/>
          </a:p>
        </p:txBody>
      </p:sp>
      <p:sp>
        <p:nvSpPr>
          <p:cNvPr id="3" name="object 3"/>
          <p:cNvSpPr txBox="1"/>
          <p:nvPr/>
        </p:nvSpPr>
        <p:spPr>
          <a:xfrm>
            <a:off x="685801" y="1676400"/>
            <a:ext cx="7924800" cy="4051750"/>
          </a:xfrm>
          <a:prstGeom prst="rect">
            <a:avLst/>
          </a:prstGeom>
        </p:spPr>
        <p:txBody>
          <a:bodyPr vert="horz" wrap="square" lIns="0" tIns="12065" rIns="0" bIns="0" rtlCol="0">
            <a:spAutoFit/>
          </a:bodyPr>
          <a:lstStyle/>
          <a:p>
            <a:pPr marL="12700" marR="6985" algn="just">
              <a:lnSpc>
                <a:spcPct val="100000"/>
              </a:lnSpc>
              <a:spcBef>
                <a:spcPts val="95"/>
              </a:spcBef>
            </a:pPr>
            <a:r>
              <a:rPr sz="2800" spc="-10" dirty="0">
                <a:latin typeface="Calibri"/>
                <a:cs typeface="Calibri"/>
              </a:rPr>
              <a:t>Demand </a:t>
            </a:r>
            <a:r>
              <a:rPr sz="2800" spc="-20" dirty="0">
                <a:latin typeface="Calibri"/>
                <a:cs typeface="Calibri"/>
              </a:rPr>
              <a:t>forecasting </a:t>
            </a:r>
            <a:r>
              <a:rPr sz="2800" spc="-10" dirty="0">
                <a:latin typeface="Calibri"/>
                <a:cs typeface="Calibri"/>
              </a:rPr>
              <a:t>is </a:t>
            </a:r>
            <a:r>
              <a:rPr sz="2800" spc="-5" dirty="0">
                <a:latin typeface="Calibri"/>
                <a:cs typeface="Calibri"/>
              </a:rPr>
              <a:t>a </a:t>
            </a:r>
            <a:r>
              <a:rPr sz="2800" spc="-20" dirty="0">
                <a:latin typeface="Calibri"/>
                <a:cs typeface="Calibri"/>
              </a:rPr>
              <a:t>systematic </a:t>
            </a:r>
            <a:r>
              <a:rPr sz="2800" spc="-10" dirty="0">
                <a:latin typeface="Calibri"/>
                <a:cs typeface="Calibri"/>
              </a:rPr>
              <a:t>process that </a:t>
            </a:r>
            <a:r>
              <a:rPr sz="2800" spc="-5" dirty="0">
                <a:latin typeface="Calibri"/>
                <a:cs typeface="Calibri"/>
              </a:rPr>
              <a:t> </a:t>
            </a:r>
            <a:r>
              <a:rPr sz="2800" spc="-20" dirty="0">
                <a:latin typeface="Calibri"/>
                <a:cs typeface="Calibri"/>
              </a:rPr>
              <a:t>involves </a:t>
            </a:r>
            <a:r>
              <a:rPr sz="2800" spc="-10" dirty="0">
                <a:latin typeface="Calibri"/>
                <a:cs typeface="Calibri"/>
              </a:rPr>
              <a:t>anticipating </a:t>
            </a:r>
            <a:r>
              <a:rPr sz="2800" spc="-5" dirty="0">
                <a:latin typeface="Calibri"/>
                <a:cs typeface="Calibri"/>
              </a:rPr>
              <a:t>the demand </a:t>
            </a:r>
            <a:r>
              <a:rPr sz="2800" spc="-25" dirty="0">
                <a:latin typeface="Calibri"/>
                <a:cs typeface="Calibri"/>
              </a:rPr>
              <a:t>for </a:t>
            </a:r>
            <a:r>
              <a:rPr sz="2800" spc="-5" dirty="0">
                <a:latin typeface="Calibri"/>
                <a:cs typeface="Calibri"/>
              </a:rPr>
              <a:t>the </a:t>
            </a:r>
            <a:r>
              <a:rPr sz="2800" spc="-15" dirty="0">
                <a:latin typeface="Calibri"/>
                <a:cs typeface="Calibri"/>
              </a:rPr>
              <a:t>product </a:t>
            </a:r>
            <a:r>
              <a:rPr sz="2800" spc="-10" dirty="0">
                <a:latin typeface="Calibri"/>
                <a:cs typeface="Calibri"/>
              </a:rPr>
              <a:t> </a:t>
            </a:r>
            <a:r>
              <a:rPr sz="2800" spc="-5" dirty="0">
                <a:latin typeface="Calibri"/>
                <a:cs typeface="Calibri"/>
              </a:rPr>
              <a:t>and services of an </a:t>
            </a:r>
            <a:r>
              <a:rPr sz="2800" spc="-20" dirty="0">
                <a:latin typeface="Calibri"/>
                <a:cs typeface="Calibri"/>
              </a:rPr>
              <a:t>organization </a:t>
            </a:r>
            <a:r>
              <a:rPr sz="2800" spc="-10" dirty="0">
                <a:latin typeface="Calibri"/>
                <a:cs typeface="Calibri"/>
              </a:rPr>
              <a:t>in future </a:t>
            </a:r>
            <a:r>
              <a:rPr sz="2800" spc="-5" dirty="0">
                <a:latin typeface="Calibri"/>
                <a:cs typeface="Calibri"/>
              </a:rPr>
              <a:t>under a </a:t>
            </a:r>
            <a:r>
              <a:rPr sz="2800" dirty="0">
                <a:latin typeface="Calibri"/>
                <a:cs typeface="Calibri"/>
              </a:rPr>
              <a:t> </a:t>
            </a:r>
            <a:r>
              <a:rPr sz="2800" spc="-10" dirty="0">
                <a:latin typeface="Calibri"/>
                <a:cs typeface="Calibri"/>
              </a:rPr>
              <a:t>set</a:t>
            </a:r>
            <a:r>
              <a:rPr sz="2800" dirty="0">
                <a:latin typeface="Calibri"/>
                <a:cs typeface="Calibri"/>
              </a:rPr>
              <a:t> </a:t>
            </a:r>
            <a:r>
              <a:rPr sz="2800" spc="-5" dirty="0">
                <a:latin typeface="Calibri"/>
                <a:cs typeface="Calibri"/>
              </a:rPr>
              <a:t>of</a:t>
            </a:r>
            <a:r>
              <a:rPr sz="2800" dirty="0">
                <a:latin typeface="Calibri"/>
                <a:cs typeface="Calibri"/>
              </a:rPr>
              <a:t> </a:t>
            </a:r>
            <a:r>
              <a:rPr sz="2800" spc="-15" dirty="0">
                <a:latin typeface="Calibri"/>
                <a:cs typeface="Calibri"/>
              </a:rPr>
              <a:t>uncontrollable</a:t>
            </a:r>
            <a:r>
              <a:rPr sz="2800" spc="50" dirty="0">
                <a:latin typeface="Calibri"/>
                <a:cs typeface="Calibri"/>
              </a:rPr>
              <a:t> </a:t>
            </a:r>
            <a:r>
              <a:rPr sz="2800" spc="-5" dirty="0">
                <a:latin typeface="Calibri"/>
                <a:cs typeface="Calibri"/>
              </a:rPr>
              <a:t>and</a:t>
            </a:r>
            <a:r>
              <a:rPr sz="2800" spc="15" dirty="0">
                <a:latin typeface="Calibri"/>
                <a:cs typeface="Calibri"/>
              </a:rPr>
              <a:t> </a:t>
            </a:r>
            <a:r>
              <a:rPr sz="2800" spc="-15" dirty="0">
                <a:latin typeface="Calibri"/>
                <a:cs typeface="Calibri"/>
              </a:rPr>
              <a:t>competitive</a:t>
            </a:r>
            <a:r>
              <a:rPr sz="2800" spc="20" dirty="0">
                <a:latin typeface="Calibri"/>
                <a:cs typeface="Calibri"/>
              </a:rPr>
              <a:t> </a:t>
            </a:r>
            <a:r>
              <a:rPr sz="2800" spc="-20" dirty="0">
                <a:latin typeface="Calibri"/>
                <a:cs typeface="Calibri"/>
              </a:rPr>
              <a:t>forces.</a:t>
            </a:r>
            <a:endParaRPr sz="2800" dirty="0">
              <a:latin typeface="Calibri"/>
              <a:cs typeface="Calibri"/>
            </a:endParaRPr>
          </a:p>
          <a:p>
            <a:pPr>
              <a:lnSpc>
                <a:spcPct val="100000"/>
              </a:lnSpc>
              <a:spcBef>
                <a:spcPts val="10"/>
              </a:spcBef>
            </a:pPr>
            <a:endParaRPr sz="3850" dirty="0">
              <a:latin typeface="Calibri"/>
              <a:cs typeface="Calibri"/>
            </a:endParaRPr>
          </a:p>
          <a:p>
            <a:pPr marL="12700" marR="5080" algn="just">
              <a:lnSpc>
                <a:spcPct val="100000"/>
              </a:lnSpc>
            </a:pPr>
            <a:r>
              <a:rPr sz="2800" spc="-20" dirty="0">
                <a:latin typeface="Calibri"/>
                <a:cs typeface="Calibri"/>
              </a:rPr>
              <a:t>Accurate</a:t>
            </a:r>
            <a:r>
              <a:rPr sz="2800" spc="-15" dirty="0">
                <a:latin typeface="Calibri"/>
                <a:cs typeface="Calibri"/>
              </a:rPr>
              <a:t> </a:t>
            </a:r>
            <a:r>
              <a:rPr sz="2800" spc="-10" dirty="0">
                <a:latin typeface="Calibri"/>
                <a:cs typeface="Calibri"/>
              </a:rPr>
              <a:t>demand</a:t>
            </a:r>
            <a:r>
              <a:rPr sz="2800" spc="-5" dirty="0">
                <a:latin typeface="Calibri"/>
                <a:cs typeface="Calibri"/>
              </a:rPr>
              <a:t> </a:t>
            </a:r>
            <a:r>
              <a:rPr sz="2800" spc="-20" dirty="0">
                <a:latin typeface="Calibri"/>
                <a:cs typeface="Calibri"/>
              </a:rPr>
              <a:t>forecasting</a:t>
            </a:r>
            <a:r>
              <a:rPr sz="2800" spc="-15" dirty="0">
                <a:latin typeface="Calibri"/>
                <a:cs typeface="Calibri"/>
              </a:rPr>
              <a:t> </a:t>
            </a:r>
            <a:r>
              <a:rPr sz="2800" spc="-10" dirty="0">
                <a:latin typeface="Calibri"/>
                <a:cs typeface="Calibri"/>
              </a:rPr>
              <a:t>is</a:t>
            </a:r>
            <a:r>
              <a:rPr sz="2800" spc="-5" dirty="0">
                <a:latin typeface="Calibri"/>
                <a:cs typeface="Calibri"/>
              </a:rPr>
              <a:t> </a:t>
            </a:r>
            <a:r>
              <a:rPr sz="2800" spc="-10" dirty="0">
                <a:latin typeface="Calibri"/>
                <a:cs typeface="Calibri"/>
              </a:rPr>
              <a:t>essential</a:t>
            </a:r>
            <a:r>
              <a:rPr sz="2800" spc="610" dirty="0">
                <a:latin typeface="Calibri"/>
                <a:cs typeface="Calibri"/>
              </a:rPr>
              <a:t> </a:t>
            </a:r>
            <a:r>
              <a:rPr sz="2800" spc="-25" dirty="0">
                <a:latin typeface="Calibri"/>
                <a:cs typeface="Calibri"/>
              </a:rPr>
              <a:t>for</a:t>
            </a:r>
            <a:r>
              <a:rPr sz="2800" spc="585" dirty="0">
                <a:latin typeface="Calibri"/>
                <a:cs typeface="Calibri"/>
              </a:rPr>
              <a:t> </a:t>
            </a:r>
            <a:r>
              <a:rPr sz="2800" spc="-5" dirty="0">
                <a:latin typeface="Calibri"/>
                <a:cs typeface="Calibri"/>
              </a:rPr>
              <a:t>a </a:t>
            </a:r>
            <a:r>
              <a:rPr sz="2800" dirty="0">
                <a:latin typeface="Calibri"/>
                <a:cs typeface="Calibri"/>
              </a:rPr>
              <a:t> </a:t>
            </a:r>
            <a:r>
              <a:rPr sz="2800" spc="-10" dirty="0">
                <a:latin typeface="Calibri"/>
                <a:cs typeface="Calibri"/>
              </a:rPr>
              <a:t>firm</a:t>
            </a:r>
            <a:r>
              <a:rPr sz="2800" spc="-5" dirty="0">
                <a:latin typeface="Calibri"/>
                <a:cs typeface="Calibri"/>
              </a:rPr>
              <a:t> </a:t>
            </a:r>
            <a:r>
              <a:rPr sz="2800" spc="-15" dirty="0">
                <a:latin typeface="Calibri"/>
                <a:cs typeface="Calibri"/>
              </a:rPr>
              <a:t>to</a:t>
            </a:r>
            <a:r>
              <a:rPr sz="2800" spc="605" dirty="0">
                <a:latin typeface="Calibri"/>
                <a:cs typeface="Calibri"/>
              </a:rPr>
              <a:t> </a:t>
            </a:r>
            <a:r>
              <a:rPr sz="2800" spc="-5" dirty="0">
                <a:latin typeface="Calibri"/>
                <a:cs typeface="Calibri"/>
              </a:rPr>
              <a:t>enable</a:t>
            </a:r>
            <a:r>
              <a:rPr sz="2800" dirty="0">
                <a:latin typeface="Calibri"/>
                <a:cs typeface="Calibri"/>
              </a:rPr>
              <a:t> </a:t>
            </a:r>
            <a:r>
              <a:rPr sz="2800" spc="-10" dirty="0">
                <a:latin typeface="Calibri"/>
                <a:cs typeface="Calibri"/>
              </a:rPr>
              <a:t>it</a:t>
            </a:r>
            <a:r>
              <a:rPr sz="2800" spc="-5" dirty="0">
                <a:latin typeface="Calibri"/>
                <a:cs typeface="Calibri"/>
              </a:rPr>
              <a:t> </a:t>
            </a:r>
            <a:r>
              <a:rPr sz="2800" spc="-15" dirty="0">
                <a:latin typeface="Calibri"/>
                <a:cs typeface="Calibri"/>
              </a:rPr>
              <a:t>to</a:t>
            </a:r>
            <a:r>
              <a:rPr sz="2800" spc="605" dirty="0">
                <a:latin typeface="Calibri"/>
                <a:cs typeface="Calibri"/>
              </a:rPr>
              <a:t> </a:t>
            </a:r>
            <a:r>
              <a:rPr sz="2800" spc="-15" dirty="0">
                <a:latin typeface="Calibri"/>
                <a:cs typeface="Calibri"/>
              </a:rPr>
              <a:t>produce</a:t>
            </a:r>
            <a:r>
              <a:rPr sz="2800" spc="605" dirty="0">
                <a:latin typeface="Calibri"/>
                <a:cs typeface="Calibri"/>
              </a:rPr>
              <a:t> </a:t>
            </a:r>
            <a:r>
              <a:rPr sz="2800" spc="-5" dirty="0">
                <a:latin typeface="Calibri"/>
                <a:cs typeface="Calibri"/>
              </a:rPr>
              <a:t>the</a:t>
            </a:r>
            <a:r>
              <a:rPr sz="2800" dirty="0">
                <a:latin typeface="Calibri"/>
                <a:cs typeface="Calibri"/>
              </a:rPr>
              <a:t> </a:t>
            </a:r>
            <a:r>
              <a:rPr sz="2800" spc="-15" dirty="0">
                <a:latin typeface="Calibri"/>
                <a:cs typeface="Calibri"/>
              </a:rPr>
              <a:t>required </a:t>
            </a:r>
            <a:r>
              <a:rPr sz="2800" spc="-10" dirty="0">
                <a:latin typeface="Calibri"/>
                <a:cs typeface="Calibri"/>
              </a:rPr>
              <a:t> quantities </a:t>
            </a:r>
            <a:r>
              <a:rPr sz="2800" spc="-15" dirty="0">
                <a:latin typeface="Calibri"/>
                <a:cs typeface="Calibri"/>
              </a:rPr>
              <a:t>at </a:t>
            </a:r>
            <a:r>
              <a:rPr sz="2800" spc="-5" dirty="0">
                <a:latin typeface="Calibri"/>
                <a:cs typeface="Calibri"/>
              </a:rPr>
              <a:t>the </a:t>
            </a:r>
            <a:r>
              <a:rPr sz="2800" spc="-10" dirty="0">
                <a:latin typeface="Calibri"/>
                <a:cs typeface="Calibri"/>
              </a:rPr>
              <a:t>right </a:t>
            </a:r>
            <a:r>
              <a:rPr sz="2800" spc="-5" dirty="0">
                <a:latin typeface="Calibri"/>
                <a:cs typeface="Calibri"/>
              </a:rPr>
              <a:t>time and </a:t>
            </a:r>
            <a:r>
              <a:rPr sz="2800" spc="-15" dirty="0">
                <a:latin typeface="Calibri"/>
                <a:cs typeface="Calibri"/>
              </a:rPr>
              <a:t>arrange </a:t>
            </a:r>
            <a:r>
              <a:rPr sz="2800" spc="-10" dirty="0">
                <a:latin typeface="Calibri"/>
                <a:cs typeface="Calibri"/>
              </a:rPr>
              <a:t>well </a:t>
            </a:r>
            <a:r>
              <a:rPr sz="2800" spc="-15" dirty="0">
                <a:latin typeface="Calibri"/>
                <a:cs typeface="Calibri"/>
              </a:rPr>
              <a:t>in </a:t>
            </a:r>
            <a:r>
              <a:rPr sz="2800" spc="-10" dirty="0">
                <a:latin typeface="Calibri"/>
                <a:cs typeface="Calibri"/>
              </a:rPr>
              <a:t> advance</a:t>
            </a:r>
            <a:r>
              <a:rPr sz="2800" dirty="0">
                <a:latin typeface="Calibri"/>
                <a:cs typeface="Calibri"/>
              </a:rPr>
              <a:t> </a:t>
            </a:r>
            <a:r>
              <a:rPr sz="2800" spc="-25" dirty="0">
                <a:latin typeface="Calibri"/>
                <a:cs typeface="Calibri"/>
              </a:rPr>
              <a:t>for</a:t>
            </a:r>
            <a:r>
              <a:rPr sz="2800" dirty="0">
                <a:latin typeface="Calibri"/>
                <a:cs typeface="Calibri"/>
              </a:rPr>
              <a:t> </a:t>
            </a:r>
            <a:r>
              <a:rPr sz="2800" spc="-10" dirty="0">
                <a:latin typeface="Calibri"/>
                <a:cs typeface="Calibri"/>
              </a:rPr>
              <a:t>various</a:t>
            </a:r>
            <a:r>
              <a:rPr sz="2800" spc="20" dirty="0">
                <a:latin typeface="Calibri"/>
                <a:cs typeface="Calibri"/>
              </a:rPr>
              <a:t> </a:t>
            </a:r>
            <a:r>
              <a:rPr sz="2800" spc="-10" dirty="0">
                <a:latin typeface="Calibri"/>
                <a:cs typeface="Calibri"/>
              </a:rPr>
              <a:t>inputs.</a:t>
            </a:r>
            <a:endParaRPr sz="28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57225" y="428624"/>
            <a:ext cx="7915275" cy="585787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8646032" cy="1120820"/>
          </a:xfrm>
          <a:prstGeom prst="rect">
            <a:avLst/>
          </a:prstGeom>
        </p:spPr>
        <p:txBody>
          <a:bodyPr vert="horz" wrap="square" lIns="0" tIns="12700" rIns="0" bIns="0" rtlCol="0">
            <a:spAutoFit/>
          </a:bodyPr>
          <a:lstStyle/>
          <a:p>
            <a:pPr marL="2082164" marR="5080" indent="-2070100">
              <a:lnSpc>
                <a:spcPct val="100000"/>
              </a:lnSpc>
              <a:spcBef>
                <a:spcPts val="100"/>
              </a:spcBef>
            </a:pPr>
            <a:r>
              <a:rPr sz="3600" spc="-5" dirty="0"/>
              <a:t>Meaning </a:t>
            </a:r>
            <a:r>
              <a:rPr sz="3600" dirty="0"/>
              <a:t>&amp; </a:t>
            </a:r>
            <a:r>
              <a:rPr sz="3600" spc="-10" dirty="0"/>
              <a:t>Definition </a:t>
            </a:r>
            <a:r>
              <a:rPr sz="3600" dirty="0"/>
              <a:t>of </a:t>
            </a:r>
            <a:r>
              <a:rPr sz="3600" spc="-5" dirty="0"/>
              <a:t>Demand </a:t>
            </a:r>
            <a:r>
              <a:rPr sz="3600" spc="-800" dirty="0"/>
              <a:t> </a:t>
            </a:r>
            <a:r>
              <a:rPr sz="3600" spc="-15" dirty="0"/>
              <a:t>Forecasting</a:t>
            </a:r>
          </a:p>
        </p:txBody>
      </p:sp>
      <p:sp>
        <p:nvSpPr>
          <p:cNvPr id="3" name="object 3"/>
          <p:cNvSpPr txBox="1"/>
          <p:nvPr/>
        </p:nvSpPr>
        <p:spPr>
          <a:xfrm>
            <a:off x="685801" y="1295400"/>
            <a:ext cx="7772400" cy="3112261"/>
          </a:xfrm>
          <a:prstGeom prst="rect">
            <a:avLst/>
          </a:prstGeom>
        </p:spPr>
        <p:txBody>
          <a:bodyPr vert="horz" wrap="square" lIns="0" tIns="12700" rIns="0" bIns="0" rtlCol="0">
            <a:spAutoFit/>
          </a:bodyPr>
          <a:lstStyle/>
          <a:p>
            <a:pPr marL="12700" marR="5080" algn="just">
              <a:lnSpc>
                <a:spcPct val="100000"/>
              </a:lnSpc>
              <a:spcBef>
                <a:spcPts val="100"/>
              </a:spcBef>
            </a:pPr>
            <a:r>
              <a:rPr sz="2400" spc="-5" dirty="0">
                <a:latin typeface="Calibri"/>
                <a:cs typeface="Calibri"/>
              </a:rPr>
              <a:t>In </a:t>
            </a:r>
            <a:r>
              <a:rPr sz="2400" dirty="0">
                <a:latin typeface="Calibri"/>
                <a:cs typeface="Calibri"/>
              </a:rPr>
              <a:t>the </a:t>
            </a:r>
            <a:r>
              <a:rPr sz="2400" spc="-15" dirty="0">
                <a:latin typeface="Calibri"/>
                <a:cs typeface="Calibri"/>
              </a:rPr>
              <a:t>words </a:t>
            </a:r>
            <a:r>
              <a:rPr sz="2400" spc="-5" dirty="0">
                <a:latin typeface="Calibri"/>
                <a:cs typeface="Calibri"/>
              </a:rPr>
              <a:t>of </a:t>
            </a:r>
            <a:r>
              <a:rPr sz="2400" b="1" spc="-5" dirty="0">
                <a:latin typeface="Calibri"/>
                <a:cs typeface="Calibri"/>
              </a:rPr>
              <a:t>Cundiff </a:t>
            </a:r>
            <a:r>
              <a:rPr sz="2400" b="1" dirty="0">
                <a:latin typeface="Calibri"/>
                <a:cs typeface="Calibri"/>
              </a:rPr>
              <a:t>and </a:t>
            </a:r>
            <a:r>
              <a:rPr sz="2400" b="1" spc="-5" dirty="0">
                <a:latin typeface="Calibri"/>
                <a:cs typeface="Calibri"/>
              </a:rPr>
              <a:t>Still, “Demand </a:t>
            </a:r>
            <a:r>
              <a:rPr sz="2400" b="1" spc="-15" dirty="0">
                <a:latin typeface="Calibri"/>
                <a:cs typeface="Calibri"/>
              </a:rPr>
              <a:t>forecasting </a:t>
            </a:r>
            <a:r>
              <a:rPr sz="2400" b="1" spc="-5" dirty="0">
                <a:latin typeface="Calibri"/>
                <a:cs typeface="Calibri"/>
              </a:rPr>
              <a:t>is </a:t>
            </a:r>
            <a:r>
              <a:rPr sz="2400" b="1" dirty="0">
                <a:latin typeface="Calibri"/>
                <a:cs typeface="Calibri"/>
              </a:rPr>
              <a:t> an</a:t>
            </a:r>
            <a:r>
              <a:rPr sz="2400" b="1" spc="5" dirty="0">
                <a:latin typeface="Calibri"/>
                <a:cs typeface="Calibri"/>
              </a:rPr>
              <a:t> </a:t>
            </a:r>
            <a:r>
              <a:rPr sz="2400" b="1" spc="-15" dirty="0">
                <a:latin typeface="Calibri"/>
                <a:cs typeface="Calibri"/>
              </a:rPr>
              <a:t>estimate</a:t>
            </a:r>
            <a:r>
              <a:rPr sz="2400" b="1" spc="-10" dirty="0">
                <a:latin typeface="Calibri"/>
                <a:cs typeface="Calibri"/>
              </a:rPr>
              <a:t> </a:t>
            </a:r>
            <a:r>
              <a:rPr sz="2400" b="1" dirty="0">
                <a:latin typeface="Calibri"/>
                <a:cs typeface="Calibri"/>
              </a:rPr>
              <a:t>of</a:t>
            </a:r>
            <a:r>
              <a:rPr sz="2400" b="1" spc="5" dirty="0">
                <a:latin typeface="Calibri"/>
                <a:cs typeface="Calibri"/>
              </a:rPr>
              <a:t> </a:t>
            </a:r>
            <a:r>
              <a:rPr sz="2400" b="1" dirty="0">
                <a:latin typeface="Calibri"/>
                <a:cs typeface="Calibri"/>
              </a:rPr>
              <a:t>sales</a:t>
            </a:r>
            <a:r>
              <a:rPr sz="2400" b="1" spc="5" dirty="0">
                <a:latin typeface="Calibri"/>
                <a:cs typeface="Calibri"/>
              </a:rPr>
              <a:t> </a:t>
            </a:r>
            <a:r>
              <a:rPr sz="2400" b="1" spc="-5" dirty="0">
                <a:latin typeface="Calibri"/>
                <a:cs typeface="Calibri"/>
              </a:rPr>
              <a:t>during</a:t>
            </a:r>
            <a:r>
              <a:rPr sz="2400" b="1" dirty="0">
                <a:latin typeface="Calibri"/>
                <a:cs typeface="Calibri"/>
              </a:rPr>
              <a:t> a</a:t>
            </a:r>
            <a:r>
              <a:rPr sz="2400" b="1" spc="5" dirty="0">
                <a:latin typeface="Calibri"/>
                <a:cs typeface="Calibri"/>
              </a:rPr>
              <a:t> </a:t>
            </a:r>
            <a:r>
              <a:rPr sz="2400" b="1" dirty="0">
                <a:latin typeface="Calibri"/>
                <a:cs typeface="Calibri"/>
              </a:rPr>
              <a:t>specified</a:t>
            </a:r>
            <a:r>
              <a:rPr sz="2400" b="1" spc="5" dirty="0">
                <a:latin typeface="Calibri"/>
                <a:cs typeface="Calibri"/>
              </a:rPr>
              <a:t> </a:t>
            </a:r>
            <a:r>
              <a:rPr sz="2400" b="1" spc="-10" dirty="0">
                <a:latin typeface="Calibri"/>
                <a:cs typeface="Calibri"/>
              </a:rPr>
              <a:t>future</a:t>
            </a:r>
            <a:r>
              <a:rPr sz="2400" b="1" spc="-5" dirty="0">
                <a:latin typeface="Calibri"/>
                <a:cs typeface="Calibri"/>
              </a:rPr>
              <a:t> </a:t>
            </a:r>
            <a:r>
              <a:rPr sz="2400" b="1" dirty="0">
                <a:latin typeface="Calibri"/>
                <a:cs typeface="Calibri"/>
              </a:rPr>
              <a:t>period </a:t>
            </a:r>
            <a:r>
              <a:rPr sz="2400" b="1" spc="5" dirty="0">
                <a:latin typeface="Calibri"/>
                <a:cs typeface="Calibri"/>
              </a:rPr>
              <a:t> </a:t>
            </a:r>
            <a:r>
              <a:rPr sz="2400" b="1" dirty="0">
                <a:latin typeface="Calibri"/>
                <a:cs typeface="Calibri"/>
              </a:rPr>
              <a:t>based on </a:t>
            </a:r>
            <a:r>
              <a:rPr sz="2400" b="1" spc="-5" dirty="0">
                <a:latin typeface="Calibri"/>
                <a:cs typeface="Calibri"/>
              </a:rPr>
              <a:t>proposed </a:t>
            </a:r>
            <a:r>
              <a:rPr sz="2400" b="1" spc="-15" dirty="0">
                <a:latin typeface="Calibri"/>
                <a:cs typeface="Calibri"/>
              </a:rPr>
              <a:t>marketing </a:t>
            </a:r>
            <a:r>
              <a:rPr sz="2400" b="1" spc="-5" dirty="0">
                <a:latin typeface="Calibri"/>
                <a:cs typeface="Calibri"/>
              </a:rPr>
              <a:t>plan </a:t>
            </a:r>
            <a:r>
              <a:rPr sz="2400" b="1" dirty="0">
                <a:latin typeface="Calibri"/>
                <a:cs typeface="Calibri"/>
              </a:rPr>
              <a:t>and a set of </a:t>
            </a:r>
            <a:r>
              <a:rPr sz="2400" b="1" spc="-5" dirty="0">
                <a:latin typeface="Calibri"/>
                <a:cs typeface="Calibri"/>
              </a:rPr>
              <a:t>particular </a:t>
            </a:r>
            <a:r>
              <a:rPr sz="2400" b="1" spc="-530" dirty="0">
                <a:latin typeface="Calibri"/>
                <a:cs typeface="Calibri"/>
              </a:rPr>
              <a:t> </a:t>
            </a:r>
            <a:r>
              <a:rPr sz="2400" b="1" spc="-10" dirty="0">
                <a:latin typeface="Calibri"/>
                <a:cs typeface="Calibri"/>
              </a:rPr>
              <a:t>uncontrollable</a:t>
            </a:r>
            <a:r>
              <a:rPr sz="2400" b="1" spc="-15" dirty="0">
                <a:latin typeface="Calibri"/>
                <a:cs typeface="Calibri"/>
              </a:rPr>
              <a:t> </a:t>
            </a:r>
            <a:r>
              <a:rPr sz="2400" b="1" dirty="0">
                <a:latin typeface="Calibri"/>
                <a:cs typeface="Calibri"/>
              </a:rPr>
              <a:t>and</a:t>
            </a:r>
            <a:r>
              <a:rPr sz="2400" b="1" spc="-10" dirty="0">
                <a:latin typeface="Calibri"/>
                <a:cs typeface="Calibri"/>
              </a:rPr>
              <a:t> competitive</a:t>
            </a:r>
            <a:r>
              <a:rPr sz="2400" b="1" dirty="0">
                <a:latin typeface="Calibri"/>
                <a:cs typeface="Calibri"/>
              </a:rPr>
              <a:t> </a:t>
            </a:r>
            <a:r>
              <a:rPr sz="2400" b="1" spc="-35" dirty="0">
                <a:latin typeface="Calibri"/>
                <a:cs typeface="Calibri"/>
              </a:rPr>
              <a:t>forces.”</a:t>
            </a:r>
            <a:endParaRPr sz="2400" dirty="0">
              <a:latin typeface="Calibri"/>
              <a:cs typeface="Calibri"/>
            </a:endParaRPr>
          </a:p>
          <a:p>
            <a:pPr>
              <a:lnSpc>
                <a:spcPct val="100000"/>
              </a:lnSpc>
              <a:spcBef>
                <a:spcPts val="5"/>
              </a:spcBef>
            </a:pPr>
            <a:endParaRPr sz="3300" dirty="0">
              <a:latin typeface="Calibri"/>
              <a:cs typeface="Calibri"/>
            </a:endParaRPr>
          </a:p>
          <a:p>
            <a:pPr marL="12700" marR="5715" algn="just">
              <a:lnSpc>
                <a:spcPct val="100000"/>
              </a:lnSpc>
            </a:pPr>
            <a:r>
              <a:rPr sz="2400" spc="-5" dirty="0">
                <a:latin typeface="Calibri"/>
                <a:cs typeface="Calibri"/>
              </a:rPr>
              <a:t>Demand</a:t>
            </a:r>
            <a:r>
              <a:rPr sz="2400" dirty="0">
                <a:latin typeface="Calibri"/>
                <a:cs typeface="Calibri"/>
              </a:rPr>
              <a:t> </a:t>
            </a:r>
            <a:r>
              <a:rPr sz="2400" spc="-15" dirty="0">
                <a:latin typeface="Calibri"/>
                <a:cs typeface="Calibri"/>
              </a:rPr>
              <a:t>forecasting</a:t>
            </a:r>
            <a:r>
              <a:rPr sz="2400" spc="-10" dirty="0">
                <a:latin typeface="Calibri"/>
                <a:cs typeface="Calibri"/>
              </a:rPr>
              <a:t> </a:t>
            </a:r>
            <a:r>
              <a:rPr sz="2400" spc="-5" dirty="0">
                <a:latin typeface="Calibri"/>
                <a:cs typeface="Calibri"/>
              </a:rPr>
              <a:t>enables</a:t>
            </a:r>
            <a:r>
              <a:rPr sz="2400" dirty="0">
                <a:latin typeface="Calibri"/>
                <a:cs typeface="Calibri"/>
              </a:rPr>
              <a:t> an</a:t>
            </a:r>
            <a:r>
              <a:rPr sz="2400" spc="5" dirty="0">
                <a:latin typeface="Calibri"/>
                <a:cs typeface="Calibri"/>
              </a:rPr>
              <a:t> </a:t>
            </a:r>
            <a:r>
              <a:rPr sz="2400" spc="-15" dirty="0">
                <a:latin typeface="Calibri"/>
                <a:cs typeface="Calibri"/>
              </a:rPr>
              <a:t>organization</a:t>
            </a:r>
            <a:r>
              <a:rPr sz="2400" spc="-10" dirty="0">
                <a:latin typeface="Calibri"/>
                <a:cs typeface="Calibri"/>
              </a:rPr>
              <a:t> </a:t>
            </a:r>
            <a:r>
              <a:rPr sz="2400" spc="-15" dirty="0">
                <a:latin typeface="Calibri"/>
                <a:cs typeface="Calibri"/>
              </a:rPr>
              <a:t>to</a:t>
            </a:r>
            <a:r>
              <a:rPr sz="2400" spc="-10" dirty="0">
                <a:latin typeface="Calibri"/>
                <a:cs typeface="Calibri"/>
              </a:rPr>
              <a:t> </a:t>
            </a:r>
            <a:r>
              <a:rPr sz="2400" spc="-30" dirty="0">
                <a:latin typeface="Calibri"/>
                <a:cs typeface="Calibri"/>
              </a:rPr>
              <a:t>take </a:t>
            </a:r>
            <a:r>
              <a:rPr sz="2400" spc="-530" dirty="0">
                <a:latin typeface="Calibri"/>
                <a:cs typeface="Calibri"/>
              </a:rPr>
              <a:t> </a:t>
            </a:r>
            <a:r>
              <a:rPr sz="2400" spc="-10" dirty="0">
                <a:latin typeface="Calibri"/>
                <a:cs typeface="Calibri"/>
              </a:rPr>
              <a:t>various</a:t>
            </a:r>
            <a:r>
              <a:rPr sz="2400" spc="-5" dirty="0">
                <a:latin typeface="Calibri"/>
                <a:cs typeface="Calibri"/>
              </a:rPr>
              <a:t> business</a:t>
            </a:r>
            <a:r>
              <a:rPr sz="2400" dirty="0">
                <a:latin typeface="Calibri"/>
                <a:cs typeface="Calibri"/>
              </a:rPr>
              <a:t> </a:t>
            </a:r>
            <a:r>
              <a:rPr sz="2400" spc="-5" dirty="0">
                <a:latin typeface="Calibri"/>
                <a:cs typeface="Calibri"/>
              </a:rPr>
              <a:t>decisions,</a:t>
            </a:r>
            <a:r>
              <a:rPr sz="2400" dirty="0">
                <a:latin typeface="Calibri"/>
                <a:cs typeface="Calibri"/>
              </a:rPr>
              <a:t> </a:t>
            </a:r>
            <a:r>
              <a:rPr sz="2400" spc="-5" dirty="0">
                <a:latin typeface="Calibri"/>
                <a:cs typeface="Calibri"/>
              </a:rPr>
              <a:t>such</a:t>
            </a:r>
            <a:r>
              <a:rPr sz="2400" dirty="0">
                <a:latin typeface="Calibri"/>
                <a:cs typeface="Calibri"/>
              </a:rPr>
              <a:t> as</a:t>
            </a:r>
            <a:r>
              <a:rPr sz="2400" spc="5" dirty="0">
                <a:latin typeface="Calibri"/>
                <a:cs typeface="Calibri"/>
              </a:rPr>
              <a:t> </a:t>
            </a:r>
            <a:r>
              <a:rPr sz="2400" spc="-5" dirty="0">
                <a:latin typeface="Calibri"/>
                <a:cs typeface="Calibri"/>
              </a:rPr>
              <a:t>planning</a:t>
            </a:r>
            <a:r>
              <a:rPr sz="2400" spc="535" dirty="0">
                <a:latin typeface="Calibri"/>
                <a:cs typeface="Calibri"/>
              </a:rPr>
              <a:t> </a:t>
            </a:r>
            <a:r>
              <a:rPr sz="2400" dirty="0">
                <a:latin typeface="Calibri"/>
                <a:cs typeface="Calibri"/>
              </a:rPr>
              <a:t>the </a:t>
            </a:r>
            <a:r>
              <a:rPr sz="2400" spc="5" dirty="0">
                <a:latin typeface="Calibri"/>
                <a:cs typeface="Calibri"/>
              </a:rPr>
              <a:t> </a:t>
            </a:r>
            <a:r>
              <a:rPr sz="2400" spc="-10" dirty="0">
                <a:latin typeface="Calibri"/>
                <a:cs typeface="Calibri"/>
              </a:rPr>
              <a:t>production</a:t>
            </a:r>
            <a:r>
              <a:rPr sz="2400" spc="430" dirty="0">
                <a:latin typeface="Calibri"/>
                <a:cs typeface="Calibri"/>
              </a:rPr>
              <a:t> </a:t>
            </a:r>
            <a:r>
              <a:rPr sz="2400" spc="-10" dirty="0">
                <a:latin typeface="Calibri"/>
                <a:cs typeface="Calibri"/>
              </a:rPr>
              <a:t>process,</a:t>
            </a:r>
            <a:r>
              <a:rPr sz="2400" spc="434" dirty="0">
                <a:latin typeface="Calibri"/>
                <a:cs typeface="Calibri"/>
              </a:rPr>
              <a:t> </a:t>
            </a:r>
            <a:r>
              <a:rPr sz="2400" spc="-10" dirty="0">
                <a:latin typeface="Calibri"/>
                <a:cs typeface="Calibri"/>
              </a:rPr>
              <a:t>purchasing</a:t>
            </a:r>
            <a:r>
              <a:rPr sz="2400" spc="434" dirty="0">
                <a:latin typeface="Calibri"/>
                <a:cs typeface="Calibri"/>
              </a:rPr>
              <a:t> </a:t>
            </a:r>
            <a:r>
              <a:rPr sz="2400" spc="-30" dirty="0">
                <a:latin typeface="Calibri"/>
                <a:cs typeface="Calibri"/>
              </a:rPr>
              <a:t>raw</a:t>
            </a:r>
            <a:r>
              <a:rPr sz="2400" spc="430" dirty="0">
                <a:latin typeface="Calibri"/>
                <a:cs typeface="Calibri"/>
              </a:rPr>
              <a:t> </a:t>
            </a:r>
            <a:r>
              <a:rPr sz="2400" spc="-10" dirty="0">
                <a:latin typeface="Calibri"/>
                <a:cs typeface="Calibri"/>
              </a:rPr>
              <a:t>materials,</a:t>
            </a:r>
            <a:r>
              <a:rPr sz="2400" spc="434" dirty="0">
                <a:latin typeface="Calibri"/>
                <a:cs typeface="Calibri"/>
              </a:rPr>
              <a:t> </a:t>
            </a:r>
            <a:r>
              <a:rPr sz="2400" dirty="0" smtClean="0">
                <a:latin typeface="Calibri"/>
                <a:cs typeface="Calibri"/>
              </a:rPr>
              <a:t>managing</a:t>
            </a:r>
            <a:endParaRPr sz="2400" dirty="0">
              <a:latin typeface="Calibri"/>
              <a:cs typeface="Calibri"/>
            </a:endParaRPr>
          </a:p>
        </p:txBody>
      </p:sp>
      <p:sp>
        <p:nvSpPr>
          <p:cNvPr id="4" name="object 4"/>
          <p:cNvSpPr txBox="1"/>
          <p:nvPr/>
        </p:nvSpPr>
        <p:spPr>
          <a:xfrm>
            <a:off x="683514" y="4407660"/>
            <a:ext cx="5878195" cy="751488"/>
          </a:xfrm>
          <a:prstGeom prst="rect">
            <a:avLst/>
          </a:prstGeom>
        </p:spPr>
        <p:txBody>
          <a:bodyPr vert="horz" wrap="square" lIns="0" tIns="12700" rIns="0" bIns="0" rtlCol="0">
            <a:spAutoFit/>
          </a:bodyPr>
          <a:lstStyle/>
          <a:p>
            <a:pPr marL="12700" marR="5080">
              <a:lnSpc>
                <a:spcPct val="100000"/>
              </a:lnSpc>
              <a:spcBef>
                <a:spcPts val="100"/>
              </a:spcBef>
              <a:tabLst>
                <a:tab pos="1015365" algn="l"/>
                <a:tab pos="1719580" algn="l"/>
                <a:tab pos="1795780" algn="l"/>
                <a:tab pos="2484755" algn="l"/>
                <a:tab pos="2998470" algn="l"/>
                <a:tab pos="3647440" algn="l"/>
                <a:tab pos="3734435" algn="l"/>
                <a:tab pos="4499610" algn="l"/>
              </a:tabLst>
            </a:pPr>
            <a:r>
              <a:rPr sz="2400" spc="-5" dirty="0" smtClean="0">
                <a:latin typeface="Calibri"/>
                <a:cs typeface="Calibri"/>
              </a:rPr>
              <a:t>funds</a:t>
            </a:r>
            <a:r>
              <a:rPr sz="2400" dirty="0" smtClean="0">
                <a:latin typeface="Calibri"/>
                <a:cs typeface="Calibri"/>
              </a:rPr>
              <a:t>,	a</a:t>
            </a:r>
            <a:r>
              <a:rPr sz="2400" spc="10" dirty="0" smtClean="0">
                <a:latin typeface="Calibri"/>
                <a:cs typeface="Calibri"/>
              </a:rPr>
              <a:t>n</a:t>
            </a:r>
            <a:r>
              <a:rPr sz="2400" dirty="0" smtClean="0">
                <a:latin typeface="Calibri"/>
                <a:cs typeface="Calibri"/>
              </a:rPr>
              <a:t>d	</a:t>
            </a:r>
            <a:r>
              <a:rPr sz="2400" spc="-5" dirty="0" smtClean="0">
                <a:latin typeface="Calibri"/>
                <a:cs typeface="Calibri"/>
              </a:rPr>
              <a:t>de</a:t>
            </a:r>
            <a:r>
              <a:rPr sz="2400" spc="5" dirty="0" smtClean="0">
                <a:latin typeface="Calibri"/>
                <a:cs typeface="Calibri"/>
              </a:rPr>
              <a:t>c</a:t>
            </a:r>
            <a:r>
              <a:rPr sz="2400" dirty="0" smtClean="0">
                <a:latin typeface="Calibri"/>
                <a:cs typeface="Calibri"/>
              </a:rPr>
              <a:t>iding	the	</a:t>
            </a:r>
            <a:r>
              <a:rPr sz="2400" spc="-5" dirty="0" smtClean="0">
                <a:latin typeface="Calibri"/>
                <a:cs typeface="Calibri"/>
              </a:rPr>
              <a:t>pri</a:t>
            </a:r>
            <a:r>
              <a:rPr sz="2400" dirty="0" smtClean="0">
                <a:latin typeface="Calibri"/>
                <a:cs typeface="Calibri"/>
              </a:rPr>
              <a:t>ce	</a:t>
            </a:r>
            <a:r>
              <a:rPr sz="2400" spc="-10" dirty="0" smtClean="0">
                <a:latin typeface="Calibri"/>
                <a:cs typeface="Calibri"/>
              </a:rPr>
              <a:t>of  </a:t>
            </a:r>
            <a:r>
              <a:rPr sz="2400" spc="-5" dirty="0" smtClean="0">
                <a:latin typeface="Calibri"/>
                <a:cs typeface="Calibri"/>
              </a:rPr>
              <a:t>o</a:t>
            </a:r>
            <a:r>
              <a:rPr sz="2400" spc="-40" dirty="0" smtClean="0">
                <a:latin typeface="Calibri"/>
                <a:cs typeface="Calibri"/>
              </a:rPr>
              <a:t>r</a:t>
            </a:r>
            <a:r>
              <a:rPr sz="2400" spc="-50" dirty="0" smtClean="0">
                <a:latin typeface="Calibri"/>
                <a:cs typeface="Calibri"/>
              </a:rPr>
              <a:t>g</a:t>
            </a:r>
            <a:r>
              <a:rPr sz="2400" dirty="0" smtClean="0">
                <a:latin typeface="Calibri"/>
                <a:cs typeface="Calibri"/>
              </a:rPr>
              <a:t>ani</a:t>
            </a:r>
            <a:r>
              <a:rPr sz="2400" spc="-35" dirty="0" smtClean="0">
                <a:latin typeface="Calibri"/>
                <a:cs typeface="Calibri"/>
              </a:rPr>
              <a:t>z</a:t>
            </a:r>
            <a:r>
              <a:rPr sz="2400" spc="-25" dirty="0" smtClean="0">
                <a:latin typeface="Calibri"/>
                <a:cs typeface="Calibri"/>
              </a:rPr>
              <a:t>a</a:t>
            </a:r>
            <a:r>
              <a:rPr sz="2400" dirty="0" smtClean="0">
                <a:latin typeface="Calibri"/>
                <a:cs typeface="Calibri"/>
              </a:rPr>
              <a:t>tion</a:t>
            </a:r>
            <a:r>
              <a:rPr sz="2400" dirty="0">
                <a:latin typeface="Calibri"/>
                <a:cs typeface="Calibri"/>
              </a:rPr>
              <a:t>		</a:t>
            </a:r>
            <a:r>
              <a:rPr sz="2400" spc="-20" dirty="0">
                <a:latin typeface="Calibri"/>
                <a:cs typeface="Calibri"/>
              </a:rPr>
              <a:t>c</a:t>
            </a:r>
            <a:r>
              <a:rPr sz="2400" dirty="0">
                <a:latin typeface="Calibri"/>
                <a:cs typeface="Calibri"/>
              </a:rPr>
              <a:t>an	</a:t>
            </a:r>
            <a:r>
              <a:rPr sz="2400" spc="-50" dirty="0">
                <a:latin typeface="Calibri"/>
                <a:cs typeface="Calibri"/>
              </a:rPr>
              <a:t>f</a:t>
            </a:r>
            <a:r>
              <a:rPr sz="2400" spc="-5" dirty="0">
                <a:latin typeface="Calibri"/>
                <a:cs typeface="Calibri"/>
              </a:rPr>
              <a:t>o</a:t>
            </a:r>
            <a:r>
              <a:rPr sz="2400" spc="-40" dirty="0">
                <a:latin typeface="Calibri"/>
                <a:cs typeface="Calibri"/>
              </a:rPr>
              <a:t>r</a:t>
            </a:r>
            <a:r>
              <a:rPr sz="2400" spc="15" dirty="0">
                <a:latin typeface="Calibri"/>
                <a:cs typeface="Calibri"/>
              </a:rPr>
              <a:t>e</a:t>
            </a:r>
            <a:r>
              <a:rPr sz="2400" spc="-20" dirty="0">
                <a:latin typeface="Calibri"/>
                <a:cs typeface="Calibri"/>
              </a:rPr>
              <a:t>c</a:t>
            </a:r>
            <a:r>
              <a:rPr sz="2400" dirty="0">
                <a:latin typeface="Calibri"/>
                <a:cs typeface="Calibri"/>
              </a:rPr>
              <a:t>a</a:t>
            </a:r>
            <a:r>
              <a:rPr sz="2400" spc="-25" dirty="0">
                <a:latin typeface="Calibri"/>
                <a:cs typeface="Calibri"/>
              </a:rPr>
              <a:t>s</a:t>
            </a:r>
            <a:r>
              <a:rPr sz="2400" dirty="0">
                <a:latin typeface="Calibri"/>
                <a:cs typeface="Calibri"/>
              </a:rPr>
              <a:t>t		</a:t>
            </a:r>
            <a:r>
              <a:rPr sz="2400" spc="-5" dirty="0">
                <a:latin typeface="Calibri"/>
                <a:cs typeface="Calibri"/>
              </a:rPr>
              <a:t>de</a:t>
            </a:r>
            <a:r>
              <a:rPr sz="2400" dirty="0">
                <a:latin typeface="Calibri"/>
                <a:cs typeface="Calibri"/>
              </a:rPr>
              <a:t>m</a:t>
            </a:r>
            <a:r>
              <a:rPr sz="2400" spc="-10" dirty="0">
                <a:latin typeface="Calibri"/>
                <a:cs typeface="Calibri"/>
              </a:rPr>
              <a:t>a</a:t>
            </a:r>
            <a:r>
              <a:rPr sz="2400" spc="-5" dirty="0">
                <a:latin typeface="Calibri"/>
                <a:cs typeface="Calibri"/>
              </a:rPr>
              <a:t>nd</a:t>
            </a:r>
            <a:endParaRPr sz="2400" dirty="0">
              <a:latin typeface="Calibri"/>
              <a:cs typeface="Calibri"/>
            </a:endParaRPr>
          </a:p>
        </p:txBody>
      </p:sp>
      <p:sp>
        <p:nvSpPr>
          <p:cNvPr id="5" name="object 5"/>
          <p:cNvSpPr txBox="1"/>
          <p:nvPr/>
        </p:nvSpPr>
        <p:spPr>
          <a:xfrm>
            <a:off x="5562600" y="4407658"/>
            <a:ext cx="3504565" cy="751488"/>
          </a:xfrm>
          <a:prstGeom prst="rect">
            <a:avLst/>
          </a:prstGeom>
        </p:spPr>
        <p:txBody>
          <a:bodyPr vert="horz" wrap="square" lIns="0" tIns="12700" rIns="0" bIns="0" rtlCol="0">
            <a:spAutoFit/>
          </a:bodyPr>
          <a:lstStyle/>
          <a:p>
            <a:pPr marL="36830" marR="5080" indent="-24765">
              <a:lnSpc>
                <a:spcPct val="100000"/>
              </a:lnSpc>
              <a:spcBef>
                <a:spcPts val="100"/>
              </a:spcBef>
              <a:tabLst>
                <a:tab pos="590550" algn="l"/>
                <a:tab pos="661670" algn="l"/>
                <a:tab pos="1748789" algn="l"/>
                <a:tab pos="1946910" algn="l"/>
              </a:tabLst>
            </a:pPr>
            <a:r>
              <a:rPr sz="2400" dirty="0">
                <a:latin typeface="Calibri"/>
                <a:cs typeface="Calibri"/>
              </a:rPr>
              <a:t>the		</a:t>
            </a:r>
            <a:r>
              <a:rPr sz="2400" spc="-5" dirty="0">
                <a:latin typeface="Calibri"/>
                <a:cs typeface="Calibri"/>
              </a:rPr>
              <a:t>p</a:t>
            </a:r>
            <a:r>
              <a:rPr sz="2400" spc="-35" dirty="0">
                <a:latin typeface="Calibri"/>
                <a:cs typeface="Calibri"/>
              </a:rPr>
              <a:t>r</a:t>
            </a:r>
            <a:r>
              <a:rPr sz="2400" spc="-5" dirty="0">
                <a:latin typeface="Calibri"/>
                <a:cs typeface="Calibri"/>
              </a:rPr>
              <a:t>oduc</a:t>
            </a:r>
            <a:r>
              <a:rPr sz="2400" dirty="0">
                <a:latin typeface="Calibri"/>
                <a:cs typeface="Calibri"/>
              </a:rPr>
              <a:t>t.		An  </a:t>
            </a:r>
            <a:r>
              <a:rPr sz="2400" spc="-15" dirty="0">
                <a:latin typeface="Calibri"/>
                <a:cs typeface="Calibri"/>
              </a:rPr>
              <a:t>b</a:t>
            </a:r>
            <a:r>
              <a:rPr sz="2400" dirty="0">
                <a:latin typeface="Calibri"/>
                <a:cs typeface="Calibri"/>
              </a:rPr>
              <a:t>y	making	</a:t>
            </a:r>
            <a:r>
              <a:rPr sz="2400" spc="-20" dirty="0">
                <a:latin typeface="Calibri"/>
                <a:cs typeface="Calibri"/>
              </a:rPr>
              <a:t>o</a:t>
            </a:r>
            <a:r>
              <a:rPr sz="2400" dirty="0">
                <a:latin typeface="Calibri"/>
                <a:cs typeface="Calibri"/>
              </a:rPr>
              <a:t>wn</a:t>
            </a:r>
          </a:p>
        </p:txBody>
      </p:sp>
      <p:sp>
        <p:nvSpPr>
          <p:cNvPr id="6" name="object 6"/>
          <p:cNvSpPr txBox="1"/>
          <p:nvPr/>
        </p:nvSpPr>
        <p:spPr>
          <a:xfrm>
            <a:off x="683514" y="5159146"/>
            <a:ext cx="8381364" cy="751488"/>
          </a:xfrm>
          <a:prstGeom prst="rect">
            <a:avLst/>
          </a:prstGeom>
        </p:spPr>
        <p:txBody>
          <a:bodyPr vert="horz" wrap="square" lIns="0" tIns="12700" rIns="0" bIns="0" rtlCol="0">
            <a:spAutoFit/>
          </a:bodyPr>
          <a:lstStyle/>
          <a:p>
            <a:pPr marL="12700" marR="5080">
              <a:lnSpc>
                <a:spcPct val="100000"/>
              </a:lnSpc>
              <a:spcBef>
                <a:spcPts val="100"/>
              </a:spcBef>
              <a:tabLst>
                <a:tab pos="1375410" algn="l"/>
                <a:tab pos="2265045" algn="l"/>
                <a:tab pos="3122930" algn="l"/>
                <a:tab pos="4363720" algn="l"/>
                <a:tab pos="4796790" algn="l"/>
                <a:tab pos="5717540" algn="l"/>
                <a:tab pos="6296660" algn="l"/>
                <a:tab pos="7005320" algn="l"/>
              </a:tabLst>
            </a:pPr>
            <a:r>
              <a:rPr sz="2400" dirty="0">
                <a:latin typeface="Calibri"/>
                <a:cs typeface="Calibri"/>
              </a:rPr>
              <a:t>e</a:t>
            </a:r>
            <a:r>
              <a:rPr sz="2400" spc="-25" dirty="0">
                <a:latin typeface="Calibri"/>
                <a:cs typeface="Calibri"/>
              </a:rPr>
              <a:t>s</a:t>
            </a:r>
            <a:r>
              <a:rPr sz="2400" dirty="0">
                <a:latin typeface="Calibri"/>
                <a:cs typeface="Calibri"/>
              </a:rPr>
              <a:t>tim</a:t>
            </a:r>
            <a:r>
              <a:rPr sz="2400" spc="-35" dirty="0">
                <a:latin typeface="Calibri"/>
                <a:cs typeface="Calibri"/>
              </a:rPr>
              <a:t>a</a:t>
            </a:r>
            <a:r>
              <a:rPr sz="2400" spc="-25" dirty="0">
                <a:latin typeface="Calibri"/>
                <a:cs typeface="Calibri"/>
              </a:rPr>
              <a:t>t</a:t>
            </a:r>
            <a:r>
              <a:rPr sz="2400" dirty="0">
                <a:latin typeface="Calibri"/>
                <a:cs typeface="Calibri"/>
              </a:rPr>
              <a:t>es	</a:t>
            </a:r>
            <a:r>
              <a:rPr sz="2400" spc="-35" dirty="0">
                <a:latin typeface="Calibri"/>
                <a:cs typeface="Calibri"/>
              </a:rPr>
              <a:t>c</a:t>
            </a:r>
            <a:r>
              <a:rPr sz="2400" dirty="0">
                <a:latin typeface="Calibri"/>
                <a:cs typeface="Calibri"/>
              </a:rPr>
              <a:t>alled	guess	e</a:t>
            </a:r>
            <a:r>
              <a:rPr sz="2400" spc="-25" dirty="0">
                <a:latin typeface="Calibri"/>
                <a:cs typeface="Calibri"/>
              </a:rPr>
              <a:t>s</a:t>
            </a:r>
            <a:r>
              <a:rPr sz="2400" dirty="0">
                <a:latin typeface="Calibri"/>
                <a:cs typeface="Calibri"/>
              </a:rPr>
              <a:t>t</a:t>
            </a:r>
            <a:r>
              <a:rPr sz="2400" spc="-15" dirty="0">
                <a:latin typeface="Calibri"/>
                <a:cs typeface="Calibri"/>
              </a:rPr>
              <a:t>i</a:t>
            </a:r>
            <a:r>
              <a:rPr sz="2400" dirty="0">
                <a:latin typeface="Calibri"/>
                <a:cs typeface="Calibri"/>
              </a:rPr>
              <a:t>m</a:t>
            </a:r>
            <a:r>
              <a:rPr sz="2400" spc="-20" dirty="0">
                <a:latin typeface="Calibri"/>
                <a:cs typeface="Calibri"/>
              </a:rPr>
              <a:t>a</a:t>
            </a:r>
            <a:r>
              <a:rPr sz="2400" spc="-25" dirty="0">
                <a:latin typeface="Calibri"/>
                <a:cs typeface="Calibri"/>
              </a:rPr>
              <a:t>t</a:t>
            </a:r>
            <a:r>
              <a:rPr sz="2400" dirty="0">
                <a:latin typeface="Calibri"/>
                <a:cs typeface="Calibri"/>
              </a:rPr>
              <a:t>e	</a:t>
            </a:r>
            <a:r>
              <a:rPr sz="2400" spc="-10" dirty="0">
                <a:latin typeface="Calibri"/>
                <a:cs typeface="Calibri"/>
              </a:rPr>
              <a:t>o</a:t>
            </a:r>
            <a:r>
              <a:rPr sz="2400" dirty="0">
                <a:latin typeface="Calibri"/>
                <a:cs typeface="Calibri"/>
              </a:rPr>
              <a:t>r	</a:t>
            </a:r>
            <a:r>
              <a:rPr sz="2400" spc="-40" dirty="0">
                <a:latin typeface="Calibri"/>
                <a:cs typeface="Calibri"/>
              </a:rPr>
              <a:t>t</a:t>
            </a:r>
            <a:r>
              <a:rPr sz="2400" dirty="0">
                <a:latin typeface="Calibri"/>
                <a:cs typeface="Calibri"/>
              </a:rPr>
              <a:t>aking	</a:t>
            </a:r>
            <a:r>
              <a:rPr sz="2400" spc="-15" dirty="0">
                <a:latin typeface="Calibri"/>
                <a:cs typeface="Calibri"/>
              </a:rPr>
              <a:t>t</a:t>
            </a:r>
            <a:r>
              <a:rPr sz="2400" spc="-5" dirty="0">
                <a:latin typeface="Calibri"/>
                <a:cs typeface="Calibri"/>
              </a:rPr>
              <a:t>h</a:t>
            </a:r>
            <a:r>
              <a:rPr sz="2400" dirty="0">
                <a:latin typeface="Calibri"/>
                <a:cs typeface="Calibri"/>
              </a:rPr>
              <a:t>e	</a:t>
            </a:r>
            <a:r>
              <a:rPr sz="2400" spc="-5" dirty="0">
                <a:latin typeface="Calibri"/>
                <a:cs typeface="Calibri"/>
              </a:rPr>
              <a:t>hel</a:t>
            </a:r>
            <a:r>
              <a:rPr sz="2400" dirty="0">
                <a:latin typeface="Calibri"/>
                <a:cs typeface="Calibri"/>
              </a:rPr>
              <a:t>p	</a:t>
            </a:r>
            <a:r>
              <a:rPr sz="2400" spc="-10" dirty="0">
                <a:latin typeface="Calibri"/>
                <a:cs typeface="Calibri"/>
              </a:rPr>
              <a:t>of  specialized</a:t>
            </a:r>
            <a:r>
              <a:rPr sz="2400" spc="-5" dirty="0">
                <a:latin typeface="Calibri"/>
                <a:cs typeface="Calibri"/>
              </a:rPr>
              <a:t> </a:t>
            </a:r>
            <a:r>
              <a:rPr sz="2400" spc="-10" dirty="0">
                <a:latin typeface="Calibri"/>
                <a:cs typeface="Calibri"/>
              </a:rPr>
              <a:t>consultants</a:t>
            </a:r>
            <a:r>
              <a:rPr sz="2400" spc="-15" dirty="0">
                <a:latin typeface="Calibri"/>
                <a:cs typeface="Calibri"/>
              </a:rPr>
              <a:t> </a:t>
            </a:r>
            <a:r>
              <a:rPr sz="2400" spc="-5" dirty="0">
                <a:latin typeface="Calibri"/>
                <a:cs typeface="Calibri"/>
              </a:rPr>
              <a:t>or</a:t>
            </a:r>
            <a:r>
              <a:rPr sz="2400" dirty="0">
                <a:latin typeface="Calibri"/>
                <a:cs typeface="Calibri"/>
              </a:rPr>
              <a:t> </a:t>
            </a:r>
            <a:r>
              <a:rPr sz="2400" spc="-15" dirty="0">
                <a:latin typeface="Calibri"/>
                <a:cs typeface="Calibri"/>
              </a:rPr>
              <a:t>market</a:t>
            </a:r>
            <a:r>
              <a:rPr sz="2400" spc="-50" dirty="0">
                <a:latin typeface="Calibri"/>
                <a:cs typeface="Calibri"/>
              </a:rPr>
              <a:t> </a:t>
            </a:r>
            <a:r>
              <a:rPr sz="2400" spc="-10" dirty="0">
                <a:latin typeface="Calibri"/>
                <a:cs typeface="Calibri"/>
              </a:rPr>
              <a:t>research</a:t>
            </a:r>
            <a:r>
              <a:rPr sz="2400" spc="5" dirty="0">
                <a:latin typeface="Calibri"/>
                <a:cs typeface="Calibri"/>
              </a:rPr>
              <a:t> </a:t>
            </a:r>
            <a:r>
              <a:rPr sz="2400" spc="-5" dirty="0">
                <a:latin typeface="Calibri"/>
                <a:cs typeface="Calibri"/>
              </a:rPr>
              <a:t>agencies.</a:t>
            </a:r>
            <a:endParaRPr sz="2400" dirty="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457200"/>
            <a:ext cx="8382000" cy="412934"/>
          </a:xfrm>
          <a:prstGeom prst="rect">
            <a:avLst/>
          </a:prstGeom>
        </p:spPr>
        <p:txBody>
          <a:bodyPr vert="horz" wrap="square" lIns="0" tIns="12700" rIns="0" bIns="0" rtlCol="0">
            <a:spAutoFit/>
          </a:bodyPr>
          <a:lstStyle/>
          <a:p>
            <a:pPr marL="1890395" marR="5080" indent="-1878330">
              <a:lnSpc>
                <a:spcPct val="100000"/>
              </a:lnSpc>
              <a:spcBef>
                <a:spcPts val="100"/>
              </a:spcBef>
            </a:pPr>
            <a:r>
              <a:rPr sz="2600" dirty="0"/>
              <a:t>A)</a:t>
            </a:r>
            <a:r>
              <a:rPr sz="2600" spc="-20" dirty="0"/>
              <a:t> </a:t>
            </a:r>
            <a:r>
              <a:rPr sz="2600" spc="-10" dirty="0"/>
              <a:t>Qualitative</a:t>
            </a:r>
            <a:r>
              <a:rPr sz="2600" spc="-25" dirty="0"/>
              <a:t> </a:t>
            </a:r>
            <a:r>
              <a:rPr sz="2600" spc="-35" dirty="0"/>
              <a:t>Techniques/</a:t>
            </a:r>
            <a:r>
              <a:rPr sz="2600" spc="5" dirty="0"/>
              <a:t> </a:t>
            </a:r>
            <a:r>
              <a:rPr sz="2600" spc="-5" dirty="0"/>
              <a:t>Opinion </a:t>
            </a:r>
            <a:r>
              <a:rPr sz="2600" spc="-800" dirty="0"/>
              <a:t> </a:t>
            </a:r>
            <a:r>
              <a:rPr sz="2600" spc="-10" dirty="0"/>
              <a:t>Polling</a:t>
            </a:r>
            <a:r>
              <a:rPr sz="2600" spc="5" dirty="0"/>
              <a:t> </a:t>
            </a:r>
            <a:r>
              <a:rPr sz="2600" spc="-10" dirty="0"/>
              <a:t>Method</a:t>
            </a:r>
          </a:p>
        </p:txBody>
      </p:sp>
      <p:sp>
        <p:nvSpPr>
          <p:cNvPr id="3" name="object 3"/>
          <p:cNvSpPr txBox="1"/>
          <p:nvPr/>
        </p:nvSpPr>
        <p:spPr>
          <a:xfrm>
            <a:off x="609600" y="1905000"/>
            <a:ext cx="7543800" cy="3036729"/>
          </a:xfrm>
          <a:prstGeom prst="rect">
            <a:avLst/>
          </a:prstGeom>
        </p:spPr>
        <p:txBody>
          <a:bodyPr vert="horz" wrap="square" lIns="0" tIns="60960" rIns="0" bIns="0" rtlCol="0">
            <a:spAutoFit/>
          </a:bodyPr>
          <a:lstStyle/>
          <a:p>
            <a:pPr marL="355600" marR="5080" algn="just">
              <a:lnSpc>
                <a:spcPts val="3020"/>
              </a:lnSpc>
              <a:spcBef>
                <a:spcPts val="480"/>
              </a:spcBef>
              <a:buChar char="-"/>
              <a:tabLst>
                <a:tab pos="574040" algn="l"/>
              </a:tabLst>
            </a:pPr>
            <a:r>
              <a:rPr sz="2800" spc="-5" dirty="0">
                <a:latin typeface="Calibri"/>
                <a:cs typeface="Calibri"/>
              </a:rPr>
              <a:t>In this method, the opinion of the </a:t>
            </a:r>
            <a:r>
              <a:rPr sz="2800" spc="-20" dirty="0">
                <a:latin typeface="Calibri"/>
                <a:cs typeface="Calibri"/>
              </a:rPr>
              <a:t>buyers, </a:t>
            </a:r>
            <a:r>
              <a:rPr sz="2800" spc="-10" dirty="0">
                <a:latin typeface="Calibri"/>
                <a:cs typeface="Calibri"/>
              </a:rPr>
              <a:t>sales </a:t>
            </a:r>
            <a:r>
              <a:rPr sz="2800" spc="-5" dirty="0">
                <a:latin typeface="Calibri"/>
                <a:cs typeface="Calibri"/>
              </a:rPr>
              <a:t> </a:t>
            </a:r>
            <a:r>
              <a:rPr sz="2800" spc="-25" dirty="0">
                <a:latin typeface="Calibri"/>
                <a:cs typeface="Calibri"/>
              </a:rPr>
              <a:t>force </a:t>
            </a:r>
            <a:r>
              <a:rPr sz="2800" spc="-5" dirty="0">
                <a:latin typeface="Calibri"/>
                <a:cs typeface="Calibri"/>
              </a:rPr>
              <a:t>and </a:t>
            </a:r>
            <a:r>
              <a:rPr sz="2800" spc="-15" dirty="0">
                <a:latin typeface="Calibri"/>
                <a:cs typeface="Calibri"/>
              </a:rPr>
              <a:t>expert </a:t>
            </a:r>
            <a:r>
              <a:rPr sz="2800" spc="-10" dirty="0">
                <a:latin typeface="Calibri"/>
                <a:cs typeface="Calibri"/>
              </a:rPr>
              <a:t>could </a:t>
            </a:r>
            <a:r>
              <a:rPr sz="2800" spc="-5" dirty="0">
                <a:latin typeface="Calibri"/>
                <a:cs typeface="Calibri"/>
              </a:rPr>
              <a:t>be </a:t>
            </a:r>
            <a:r>
              <a:rPr sz="2800" spc="-20" dirty="0">
                <a:latin typeface="Calibri"/>
                <a:cs typeface="Calibri"/>
              </a:rPr>
              <a:t>gathered </a:t>
            </a:r>
            <a:r>
              <a:rPr sz="2800" spc="-15" dirty="0">
                <a:latin typeface="Calibri"/>
                <a:cs typeface="Calibri"/>
              </a:rPr>
              <a:t>to </a:t>
            </a:r>
            <a:r>
              <a:rPr sz="2800" spc="-10" dirty="0">
                <a:latin typeface="Calibri"/>
                <a:cs typeface="Calibri"/>
              </a:rPr>
              <a:t>determine </a:t>
            </a:r>
            <a:r>
              <a:rPr sz="2800" spc="-5" dirty="0">
                <a:latin typeface="Calibri"/>
                <a:cs typeface="Calibri"/>
              </a:rPr>
              <a:t> the</a:t>
            </a:r>
            <a:r>
              <a:rPr sz="2800" dirty="0">
                <a:latin typeface="Calibri"/>
                <a:cs typeface="Calibri"/>
              </a:rPr>
              <a:t> </a:t>
            </a:r>
            <a:r>
              <a:rPr sz="2800" spc="-10" dirty="0">
                <a:latin typeface="Calibri"/>
                <a:cs typeface="Calibri"/>
              </a:rPr>
              <a:t>emerging trend</a:t>
            </a:r>
            <a:r>
              <a:rPr sz="2800" spc="10" dirty="0">
                <a:latin typeface="Calibri"/>
                <a:cs typeface="Calibri"/>
              </a:rPr>
              <a:t> </a:t>
            </a:r>
            <a:r>
              <a:rPr sz="2800" spc="-10" dirty="0">
                <a:latin typeface="Calibri"/>
                <a:cs typeface="Calibri"/>
              </a:rPr>
              <a:t>in</a:t>
            </a:r>
            <a:r>
              <a:rPr sz="2800" spc="20" dirty="0">
                <a:latin typeface="Calibri"/>
                <a:cs typeface="Calibri"/>
              </a:rPr>
              <a:t> </a:t>
            </a:r>
            <a:r>
              <a:rPr sz="2800" spc="-5" dirty="0">
                <a:latin typeface="Calibri"/>
                <a:cs typeface="Calibri"/>
              </a:rPr>
              <a:t>the </a:t>
            </a:r>
            <a:r>
              <a:rPr sz="2800" spc="-20" dirty="0">
                <a:latin typeface="Calibri"/>
                <a:cs typeface="Calibri"/>
              </a:rPr>
              <a:t>market.</a:t>
            </a:r>
            <a:endParaRPr sz="2800" dirty="0">
              <a:latin typeface="Calibri"/>
              <a:cs typeface="Calibri"/>
            </a:endParaRPr>
          </a:p>
          <a:p>
            <a:pPr marL="546100" indent="-190500" algn="just">
              <a:lnSpc>
                <a:spcPct val="100000"/>
              </a:lnSpc>
              <a:spcBef>
                <a:spcPts val="300"/>
              </a:spcBef>
              <a:buChar char="-"/>
              <a:tabLst>
                <a:tab pos="546100" algn="l"/>
              </a:tabLst>
            </a:pPr>
            <a:r>
              <a:rPr sz="2800" spc="-15" dirty="0">
                <a:latin typeface="Calibri"/>
                <a:cs typeface="Calibri"/>
              </a:rPr>
              <a:t>Suited</a:t>
            </a:r>
            <a:r>
              <a:rPr sz="2800" spc="25" dirty="0">
                <a:latin typeface="Calibri"/>
                <a:cs typeface="Calibri"/>
              </a:rPr>
              <a:t> </a:t>
            </a:r>
            <a:r>
              <a:rPr sz="2800" spc="-25" dirty="0">
                <a:latin typeface="Calibri"/>
                <a:cs typeface="Calibri"/>
              </a:rPr>
              <a:t>for</a:t>
            </a:r>
            <a:r>
              <a:rPr sz="2800" spc="10" dirty="0">
                <a:latin typeface="Calibri"/>
                <a:cs typeface="Calibri"/>
              </a:rPr>
              <a:t> </a:t>
            </a:r>
            <a:r>
              <a:rPr sz="2800" spc="-10" dirty="0">
                <a:latin typeface="Calibri"/>
                <a:cs typeface="Calibri"/>
              </a:rPr>
              <a:t>short</a:t>
            </a:r>
            <a:r>
              <a:rPr sz="2800" spc="15" dirty="0">
                <a:latin typeface="Calibri"/>
                <a:cs typeface="Calibri"/>
              </a:rPr>
              <a:t> </a:t>
            </a:r>
            <a:r>
              <a:rPr sz="2800" spc="-10" dirty="0">
                <a:latin typeface="Calibri"/>
                <a:cs typeface="Calibri"/>
              </a:rPr>
              <a:t>term</a:t>
            </a:r>
            <a:r>
              <a:rPr sz="2800" spc="-5" dirty="0">
                <a:latin typeface="Calibri"/>
                <a:cs typeface="Calibri"/>
              </a:rPr>
              <a:t> </a:t>
            </a:r>
            <a:r>
              <a:rPr sz="2800" spc="-10" dirty="0">
                <a:latin typeface="Calibri"/>
                <a:cs typeface="Calibri"/>
              </a:rPr>
              <a:t>demand</a:t>
            </a:r>
            <a:r>
              <a:rPr sz="2800" spc="25" dirty="0">
                <a:latin typeface="Calibri"/>
                <a:cs typeface="Calibri"/>
              </a:rPr>
              <a:t> </a:t>
            </a:r>
            <a:r>
              <a:rPr sz="2800" spc="-20" dirty="0">
                <a:latin typeface="Calibri"/>
                <a:cs typeface="Calibri"/>
              </a:rPr>
              <a:t>forecasting.</a:t>
            </a:r>
            <a:endParaRPr sz="2800" dirty="0">
              <a:latin typeface="Calibri"/>
              <a:cs typeface="Calibri"/>
            </a:endParaRPr>
          </a:p>
          <a:p>
            <a:pPr marL="355600" marR="5080" algn="just">
              <a:lnSpc>
                <a:spcPts val="3020"/>
              </a:lnSpc>
              <a:spcBef>
                <a:spcPts val="720"/>
              </a:spcBef>
            </a:pPr>
            <a:r>
              <a:rPr sz="2800" spc="-5" dirty="0">
                <a:latin typeface="Calibri"/>
                <a:cs typeface="Calibri"/>
              </a:rPr>
              <a:t>-Demand </a:t>
            </a:r>
            <a:r>
              <a:rPr sz="2800" spc="-20" dirty="0">
                <a:latin typeface="Calibri"/>
                <a:cs typeface="Calibri"/>
              </a:rPr>
              <a:t>forecasting </a:t>
            </a:r>
            <a:r>
              <a:rPr sz="2800" spc="-25" dirty="0">
                <a:latin typeface="Calibri"/>
                <a:cs typeface="Calibri"/>
              </a:rPr>
              <a:t>for </a:t>
            </a:r>
            <a:r>
              <a:rPr sz="2800" spc="-15" dirty="0">
                <a:latin typeface="Calibri"/>
                <a:cs typeface="Calibri"/>
              </a:rPr>
              <a:t>new product </a:t>
            </a:r>
            <a:r>
              <a:rPr sz="2800" spc="-10" dirty="0">
                <a:latin typeface="Calibri"/>
                <a:cs typeface="Calibri"/>
              </a:rPr>
              <a:t>can </a:t>
            </a:r>
            <a:r>
              <a:rPr sz="2800" spc="-5" dirty="0" smtClean="0">
                <a:latin typeface="Calibri"/>
                <a:cs typeface="Calibri"/>
              </a:rPr>
              <a:t>b</a:t>
            </a:r>
            <a:r>
              <a:rPr lang="en-IN" sz="2800" spc="-5" dirty="0" smtClean="0">
                <a:latin typeface="Calibri"/>
                <a:cs typeface="Calibri"/>
              </a:rPr>
              <a:t>e</a:t>
            </a:r>
            <a:r>
              <a:rPr sz="2800" spc="-5" dirty="0" smtClean="0">
                <a:latin typeface="Calibri"/>
                <a:cs typeface="Calibri"/>
              </a:rPr>
              <a:t> </a:t>
            </a:r>
            <a:r>
              <a:rPr sz="2800" spc="-5" dirty="0">
                <a:latin typeface="Calibri"/>
                <a:cs typeface="Calibri"/>
              </a:rPr>
              <a:t>made </a:t>
            </a:r>
            <a:r>
              <a:rPr sz="2800" dirty="0">
                <a:latin typeface="Calibri"/>
                <a:cs typeface="Calibri"/>
              </a:rPr>
              <a:t> </a:t>
            </a:r>
            <a:r>
              <a:rPr sz="2800" spc="-15" dirty="0">
                <a:latin typeface="Calibri"/>
                <a:cs typeface="Calibri"/>
              </a:rPr>
              <a:t>by</a:t>
            </a:r>
            <a:r>
              <a:rPr sz="2800" dirty="0">
                <a:latin typeface="Calibri"/>
                <a:cs typeface="Calibri"/>
              </a:rPr>
              <a:t> </a:t>
            </a:r>
            <a:r>
              <a:rPr sz="2800" spc="-15" dirty="0">
                <a:latin typeface="Calibri"/>
                <a:cs typeface="Calibri"/>
              </a:rPr>
              <a:t>qualitative</a:t>
            </a:r>
            <a:r>
              <a:rPr sz="2800" spc="15" dirty="0">
                <a:latin typeface="Calibri"/>
                <a:cs typeface="Calibri"/>
              </a:rPr>
              <a:t> </a:t>
            </a:r>
            <a:r>
              <a:rPr sz="2800" spc="-10" dirty="0">
                <a:latin typeface="Calibri"/>
                <a:cs typeface="Calibri"/>
              </a:rPr>
              <a:t>techniques.</a:t>
            </a:r>
            <a:endParaRPr sz="2800" dirty="0">
              <a:latin typeface="Calibri"/>
              <a:cs typeface="Calibri"/>
            </a:endParaRPr>
          </a:p>
          <a:p>
            <a:pPr>
              <a:lnSpc>
                <a:spcPct val="100000"/>
              </a:lnSpc>
              <a:spcBef>
                <a:spcPts val="45"/>
              </a:spcBef>
            </a:pPr>
            <a:endParaRPr sz="3200" dirty="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236600"/>
            <a:ext cx="7830184" cy="566822"/>
          </a:xfrm>
          <a:prstGeom prst="rect">
            <a:avLst/>
          </a:prstGeom>
        </p:spPr>
        <p:txBody>
          <a:bodyPr vert="horz" wrap="square" lIns="0" tIns="12700" rIns="0" bIns="0" rtlCol="0">
            <a:spAutoFit/>
          </a:bodyPr>
          <a:lstStyle/>
          <a:p>
            <a:pPr marL="12700">
              <a:lnSpc>
                <a:spcPct val="100000"/>
              </a:lnSpc>
              <a:spcBef>
                <a:spcPts val="100"/>
              </a:spcBef>
            </a:pPr>
            <a:r>
              <a:rPr sz="3600" dirty="0"/>
              <a:t>1)</a:t>
            </a:r>
            <a:r>
              <a:rPr sz="3600" spc="-10" dirty="0"/>
              <a:t> </a:t>
            </a:r>
            <a:r>
              <a:rPr sz="3600" spc="-5" dirty="0"/>
              <a:t>Consumer</a:t>
            </a:r>
            <a:r>
              <a:rPr sz="3600" dirty="0"/>
              <a:t> </a:t>
            </a:r>
            <a:r>
              <a:rPr sz="3600" spc="-10" dirty="0"/>
              <a:t>Survey</a:t>
            </a:r>
            <a:r>
              <a:rPr sz="3600" spc="-35" dirty="0"/>
              <a:t> </a:t>
            </a:r>
            <a:r>
              <a:rPr sz="3600" spc="-5" dirty="0"/>
              <a:t>Method</a:t>
            </a:r>
          </a:p>
        </p:txBody>
      </p:sp>
      <p:sp>
        <p:nvSpPr>
          <p:cNvPr id="3" name="object 3"/>
          <p:cNvSpPr txBox="1"/>
          <p:nvPr/>
        </p:nvSpPr>
        <p:spPr>
          <a:xfrm>
            <a:off x="990601" y="1295401"/>
            <a:ext cx="7848600" cy="3744615"/>
          </a:xfrm>
          <a:prstGeom prst="rect">
            <a:avLst/>
          </a:prstGeom>
        </p:spPr>
        <p:txBody>
          <a:bodyPr vert="horz" wrap="square" lIns="0" tIns="12700" rIns="0" bIns="0" rtlCol="0">
            <a:spAutoFit/>
          </a:bodyPr>
          <a:lstStyle/>
          <a:p>
            <a:pPr marL="12700" marR="5080">
              <a:spcBef>
                <a:spcPts val="100"/>
              </a:spcBef>
              <a:tabLst>
                <a:tab pos="979805" algn="l"/>
                <a:tab pos="1239520" algn="l"/>
                <a:tab pos="1623695" algn="l"/>
                <a:tab pos="2089785" algn="l"/>
                <a:tab pos="2413000" algn="l"/>
                <a:tab pos="3022600" algn="l"/>
                <a:tab pos="3118485" algn="l"/>
                <a:tab pos="3409950" algn="l"/>
                <a:tab pos="3958590" algn="l"/>
                <a:tab pos="4272280" algn="l"/>
                <a:tab pos="4632325" algn="l"/>
                <a:tab pos="4714240" algn="l"/>
                <a:tab pos="5177790" algn="l"/>
                <a:tab pos="5942965" algn="l"/>
                <a:tab pos="6542405" algn="l"/>
                <a:tab pos="6763384" algn="l"/>
              </a:tabLst>
            </a:pPr>
            <a:r>
              <a:rPr sz="2400" spc="-5" dirty="0" smtClean="0">
                <a:latin typeface="Calibri"/>
                <a:cs typeface="Calibri"/>
              </a:rPr>
              <a:t>Su</a:t>
            </a:r>
            <a:r>
              <a:rPr sz="2400" spc="25" dirty="0" smtClean="0">
                <a:latin typeface="Calibri"/>
                <a:cs typeface="Calibri"/>
              </a:rPr>
              <a:t>r</a:t>
            </a:r>
            <a:r>
              <a:rPr sz="2400" spc="-30" dirty="0" smtClean="0">
                <a:latin typeface="Calibri"/>
                <a:cs typeface="Calibri"/>
              </a:rPr>
              <a:t>v</a:t>
            </a:r>
            <a:r>
              <a:rPr sz="2400" dirty="0" smtClean="0">
                <a:latin typeface="Calibri"/>
                <a:cs typeface="Calibri"/>
              </a:rPr>
              <a:t>ey	me</a:t>
            </a:r>
            <a:r>
              <a:rPr sz="2400" spc="-20" dirty="0" smtClean="0">
                <a:latin typeface="Calibri"/>
                <a:cs typeface="Calibri"/>
              </a:rPr>
              <a:t>t</a:t>
            </a:r>
            <a:r>
              <a:rPr sz="2400" spc="-5" dirty="0" smtClean="0">
                <a:latin typeface="Calibri"/>
                <a:cs typeface="Calibri"/>
              </a:rPr>
              <a:t>ho</a:t>
            </a:r>
            <a:r>
              <a:rPr sz="2400" dirty="0" smtClean="0">
                <a:latin typeface="Calibri"/>
                <a:cs typeface="Calibri"/>
              </a:rPr>
              <a:t>d	is	</a:t>
            </a:r>
            <a:r>
              <a:rPr sz="2400" spc="-5" dirty="0" smtClean="0">
                <a:latin typeface="Calibri"/>
                <a:cs typeface="Calibri"/>
              </a:rPr>
              <a:t>on</a:t>
            </a:r>
            <a:r>
              <a:rPr sz="2400" dirty="0" smtClean="0">
                <a:latin typeface="Calibri"/>
                <a:cs typeface="Calibri"/>
              </a:rPr>
              <a:t>e	</a:t>
            </a:r>
            <a:r>
              <a:rPr sz="2400" spc="-10" dirty="0" smtClean="0">
                <a:latin typeface="Calibri"/>
                <a:cs typeface="Calibri"/>
              </a:rPr>
              <a:t>o</a:t>
            </a:r>
            <a:r>
              <a:rPr sz="2400" dirty="0" smtClean="0">
                <a:latin typeface="Calibri"/>
                <a:cs typeface="Calibri"/>
              </a:rPr>
              <a:t>f	the	mo</a:t>
            </a:r>
            <a:r>
              <a:rPr sz="2400" spc="-30" dirty="0" smtClean="0">
                <a:latin typeface="Calibri"/>
                <a:cs typeface="Calibri"/>
              </a:rPr>
              <a:t>s</a:t>
            </a:r>
            <a:r>
              <a:rPr sz="2400" dirty="0" smtClean="0">
                <a:latin typeface="Calibri"/>
                <a:cs typeface="Calibri"/>
              </a:rPr>
              <a:t>t		</a:t>
            </a:r>
            <a:r>
              <a:rPr sz="2400" spc="-20" dirty="0" smtClean="0">
                <a:latin typeface="Calibri"/>
                <a:cs typeface="Calibri"/>
              </a:rPr>
              <a:t>c</a:t>
            </a:r>
            <a:r>
              <a:rPr sz="2400" spc="-5" dirty="0" smtClean="0">
                <a:latin typeface="Calibri"/>
                <a:cs typeface="Calibri"/>
              </a:rPr>
              <a:t>ommo</a:t>
            </a:r>
            <a:r>
              <a:rPr sz="2400" dirty="0" smtClean="0">
                <a:latin typeface="Calibri"/>
                <a:cs typeface="Calibri"/>
              </a:rPr>
              <a:t>n	</a:t>
            </a:r>
            <a:r>
              <a:rPr sz="2400" spc="-10" dirty="0" smtClean="0">
                <a:latin typeface="Calibri"/>
                <a:cs typeface="Calibri"/>
              </a:rPr>
              <a:t>a</a:t>
            </a:r>
            <a:r>
              <a:rPr sz="2400" spc="-5" dirty="0" smtClean="0">
                <a:latin typeface="Calibri"/>
                <a:cs typeface="Calibri"/>
              </a:rPr>
              <a:t>n</a:t>
            </a:r>
            <a:r>
              <a:rPr sz="2400" dirty="0" smtClean="0">
                <a:latin typeface="Calibri"/>
                <a:cs typeface="Calibri"/>
              </a:rPr>
              <a:t>d	</a:t>
            </a:r>
            <a:r>
              <a:rPr sz="2400" spc="-5" dirty="0" smtClean="0">
                <a:latin typeface="Calibri"/>
                <a:cs typeface="Calibri"/>
              </a:rPr>
              <a:t>di</a:t>
            </a:r>
            <a:r>
              <a:rPr sz="2400" spc="-35" dirty="0" smtClean="0">
                <a:latin typeface="Calibri"/>
                <a:cs typeface="Calibri"/>
              </a:rPr>
              <a:t>r</a:t>
            </a:r>
            <a:r>
              <a:rPr sz="2400" dirty="0" smtClean="0">
                <a:latin typeface="Calibri"/>
                <a:cs typeface="Calibri"/>
              </a:rPr>
              <a:t>e</a:t>
            </a:r>
            <a:r>
              <a:rPr sz="2400" spc="5" dirty="0" smtClean="0">
                <a:latin typeface="Calibri"/>
                <a:cs typeface="Calibri"/>
              </a:rPr>
              <a:t>c</a:t>
            </a:r>
            <a:r>
              <a:rPr sz="2400" dirty="0" smtClean="0">
                <a:latin typeface="Calibri"/>
                <a:cs typeface="Calibri"/>
              </a:rPr>
              <a:t>t  meth</a:t>
            </a:r>
            <a:r>
              <a:rPr sz="2400" spc="-10" dirty="0" smtClean="0">
                <a:latin typeface="Calibri"/>
                <a:cs typeface="Calibri"/>
              </a:rPr>
              <a:t>o</a:t>
            </a:r>
            <a:r>
              <a:rPr sz="2400" spc="-5" dirty="0" smtClean="0">
                <a:latin typeface="Calibri"/>
                <a:cs typeface="Calibri"/>
              </a:rPr>
              <a:t>d</a:t>
            </a:r>
            <a:r>
              <a:rPr sz="2400" dirty="0" smtClean="0">
                <a:latin typeface="Calibri"/>
                <a:cs typeface="Calibri"/>
              </a:rPr>
              <a:t>s	</a:t>
            </a:r>
            <a:r>
              <a:rPr sz="2400" spc="-10" dirty="0" smtClean="0">
                <a:latin typeface="Calibri"/>
                <a:cs typeface="Calibri"/>
              </a:rPr>
              <a:t>o</a:t>
            </a:r>
            <a:r>
              <a:rPr sz="2400" dirty="0" smtClean="0">
                <a:latin typeface="Calibri"/>
                <a:cs typeface="Calibri"/>
              </a:rPr>
              <a:t>f	</a:t>
            </a:r>
            <a:r>
              <a:rPr sz="2400" spc="-50" dirty="0" smtClean="0">
                <a:latin typeface="Calibri"/>
                <a:cs typeface="Calibri"/>
              </a:rPr>
              <a:t>f</a:t>
            </a:r>
            <a:r>
              <a:rPr sz="2400" spc="-5" dirty="0" smtClean="0">
                <a:latin typeface="Calibri"/>
                <a:cs typeface="Calibri"/>
              </a:rPr>
              <a:t>o</a:t>
            </a:r>
            <a:r>
              <a:rPr sz="2400" spc="-40" dirty="0" smtClean="0">
                <a:latin typeface="Calibri"/>
                <a:cs typeface="Calibri"/>
              </a:rPr>
              <a:t>r</a:t>
            </a:r>
            <a:r>
              <a:rPr sz="2400" dirty="0" smtClean="0">
                <a:latin typeface="Calibri"/>
                <a:cs typeface="Calibri"/>
              </a:rPr>
              <a:t>e</a:t>
            </a:r>
            <a:r>
              <a:rPr sz="2400" spc="-15" dirty="0" smtClean="0">
                <a:latin typeface="Calibri"/>
                <a:cs typeface="Calibri"/>
              </a:rPr>
              <a:t>c</a:t>
            </a:r>
            <a:r>
              <a:rPr sz="2400" dirty="0" smtClean="0">
                <a:latin typeface="Calibri"/>
                <a:cs typeface="Calibri"/>
              </a:rPr>
              <a:t>a</a:t>
            </a:r>
            <a:r>
              <a:rPr sz="2400" spc="-25" dirty="0" smtClean="0">
                <a:latin typeface="Calibri"/>
                <a:cs typeface="Calibri"/>
              </a:rPr>
              <a:t>s</a:t>
            </a:r>
            <a:r>
              <a:rPr sz="2400" dirty="0" smtClean="0">
                <a:latin typeface="Calibri"/>
                <a:cs typeface="Calibri"/>
              </a:rPr>
              <a:t>ting		</a:t>
            </a:r>
            <a:r>
              <a:rPr sz="2400" spc="-5" dirty="0" smtClean="0">
                <a:latin typeface="Calibri"/>
                <a:cs typeface="Calibri"/>
              </a:rPr>
              <a:t>de</a:t>
            </a:r>
            <a:r>
              <a:rPr sz="2400" dirty="0" smtClean="0">
                <a:latin typeface="Calibri"/>
                <a:cs typeface="Calibri"/>
              </a:rPr>
              <a:t>mand	in	the	</a:t>
            </a:r>
            <a:r>
              <a:rPr sz="2400" spc="-5" dirty="0" smtClean="0">
                <a:latin typeface="Calibri"/>
                <a:cs typeface="Calibri"/>
              </a:rPr>
              <a:t>sh</a:t>
            </a:r>
            <a:r>
              <a:rPr sz="2400" spc="-10" dirty="0" smtClean="0">
                <a:latin typeface="Calibri"/>
                <a:cs typeface="Calibri"/>
              </a:rPr>
              <a:t>o</a:t>
            </a:r>
            <a:r>
              <a:rPr sz="2400" dirty="0" smtClean="0">
                <a:latin typeface="Calibri"/>
                <a:cs typeface="Calibri"/>
              </a:rPr>
              <a:t>rt	</a:t>
            </a:r>
            <a:r>
              <a:rPr sz="2400" spc="-445" dirty="0" smtClean="0">
                <a:latin typeface="Calibri"/>
                <a:cs typeface="Calibri"/>
              </a:rPr>
              <a:t> </a:t>
            </a:r>
            <a:r>
              <a:rPr sz="2400" spc="-40" dirty="0" smtClean="0">
                <a:latin typeface="Calibri"/>
                <a:cs typeface="Calibri"/>
              </a:rPr>
              <a:t>t</a:t>
            </a:r>
            <a:r>
              <a:rPr sz="2400" dirty="0" smtClean="0">
                <a:latin typeface="Calibri"/>
                <a:cs typeface="Calibri"/>
              </a:rPr>
              <a:t>e</a:t>
            </a:r>
            <a:r>
              <a:rPr sz="2400" spc="5" dirty="0" smtClean="0">
                <a:latin typeface="Calibri"/>
                <a:cs typeface="Calibri"/>
              </a:rPr>
              <a:t>rm</a:t>
            </a:r>
            <a:r>
              <a:rPr sz="2400" dirty="0" smtClean="0">
                <a:latin typeface="Calibri"/>
                <a:cs typeface="Calibri"/>
              </a:rPr>
              <a:t>.	</a:t>
            </a:r>
            <a:r>
              <a:rPr sz="2400" spc="-5" dirty="0" smtClean="0">
                <a:latin typeface="Calibri"/>
                <a:cs typeface="Calibri"/>
              </a:rPr>
              <a:t>This</a:t>
            </a:r>
            <a:r>
              <a:rPr lang="en-IN" sz="2400" spc="-5" dirty="0" smtClean="0">
                <a:latin typeface="Calibri"/>
                <a:cs typeface="Calibri"/>
              </a:rPr>
              <a:t> </a:t>
            </a:r>
            <a:r>
              <a:rPr lang="en-IN" sz="2400" dirty="0">
                <a:latin typeface="Calibri"/>
                <a:cs typeface="Calibri"/>
              </a:rPr>
              <a:t>meth</a:t>
            </a:r>
            <a:r>
              <a:rPr lang="en-IN" sz="2400" spc="-10" dirty="0">
                <a:latin typeface="Calibri"/>
                <a:cs typeface="Calibri"/>
              </a:rPr>
              <a:t>o</a:t>
            </a:r>
            <a:r>
              <a:rPr lang="en-IN" sz="2400" dirty="0">
                <a:latin typeface="Calibri"/>
                <a:cs typeface="Calibri"/>
              </a:rPr>
              <a:t>d	e</a:t>
            </a:r>
            <a:r>
              <a:rPr lang="en-IN" sz="2400" spc="5" dirty="0">
                <a:latin typeface="Calibri"/>
                <a:cs typeface="Calibri"/>
              </a:rPr>
              <a:t>n</a:t>
            </a:r>
            <a:r>
              <a:rPr lang="en-IN" sz="2400" spc="-20" dirty="0">
                <a:latin typeface="Calibri"/>
                <a:cs typeface="Calibri"/>
              </a:rPr>
              <a:t>c</a:t>
            </a:r>
            <a:r>
              <a:rPr lang="en-IN" sz="2400" spc="-5" dirty="0">
                <a:latin typeface="Calibri"/>
                <a:cs typeface="Calibri"/>
              </a:rPr>
              <a:t>omp</a:t>
            </a:r>
            <a:r>
              <a:rPr lang="en-IN" sz="2400" spc="5" dirty="0">
                <a:latin typeface="Calibri"/>
                <a:cs typeface="Calibri"/>
              </a:rPr>
              <a:t>a</a:t>
            </a:r>
            <a:r>
              <a:rPr lang="en-IN" sz="2400" spc="-5" dirty="0">
                <a:latin typeface="Calibri"/>
                <a:cs typeface="Calibri"/>
              </a:rPr>
              <a:t>sse</a:t>
            </a:r>
            <a:r>
              <a:rPr lang="en-IN" sz="2400" dirty="0">
                <a:latin typeface="Calibri"/>
                <a:cs typeface="Calibri"/>
              </a:rPr>
              <a:t>s	the	</a:t>
            </a:r>
            <a:r>
              <a:rPr lang="en-IN" sz="2400" spc="-5" dirty="0">
                <a:latin typeface="Calibri"/>
                <a:cs typeface="Calibri"/>
              </a:rPr>
              <a:t>futu</a:t>
            </a:r>
            <a:r>
              <a:rPr lang="en-IN" sz="2400" spc="-35" dirty="0">
                <a:latin typeface="Calibri"/>
                <a:cs typeface="Calibri"/>
              </a:rPr>
              <a:t>r</a:t>
            </a:r>
            <a:r>
              <a:rPr lang="en-IN" sz="2400" dirty="0">
                <a:latin typeface="Calibri"/>
                <a:cs typeface="Calibri"/>
              </a:rPr>
              <a:t>e	</a:t>
            </a:r>
            <a:r>
              <a:rPr lang="en-IN" sz="2400" spc="-5" dirty="0">
                <a:latin typeface="Calibri"/>
                <a:cs typeface="Calibri"/>
              </a:rPr>
              <a:t>pu</a:t>
            </a:r>
            <a:r>
              <a:rPr lang="en-IN" sz="2400" spc="-35" dirty="0">
                <a:latin typeface="Calibri"/>
                <a:cs typeface="Calibri"/>
              </a:rPr>
              <a:t>r</a:t>
            </a:r>
            <a:r>
              <a:rPr lang="en-IN" sz="2400" dirty="0">
                <a:latin typeface="Calibri"/>
                <a:cs typeface="Calibri"/>
              </a:rPr>
              <a:t>ch</a:t>
            </a:r>
            <a:r>
              <a:rPr lang="en-IN" sz="2400" spc="5" dirty="0">
                <a:latin typeface="Calibri"/>
                <a:cs typeface="Calibri"/>
              </a:rPr>
              <a:t>a</a:t>
            </a:r>
            <a:r>
              <a:rPr lang="en-IN" sz="2400" spc="-5" dirty="0">
                <a:latin typeface="Calibri"/>
                <a:cs typeface="Calibri"/>
              </a:rPr>
              <a:t>s</a:t>
            </a:r>
            <a:r>
              <a:rPr lang="en-IN" sz="2400" dirty="0">
                <a:latin typeface="Calibri"/>
                <a:cs typeface="Calibri"/>
              </a:rPr>
              <a:t>e	</a:t>
            </a:r>
            <a:r>
              <a:rPr lang="en-IN" sz="2400" spc="-5" dirty="0">
                <a:latin typeface="Calibri"/>
                <a:cs typeface="Calibri"/>
              </a:rPr>
              <a:t>plan</a:t>
            </a:r>
            <a:r>
              <a:rPr lang="en-IN" sz="2400" dirty="0">
                <a:latin typeface="Calibri"/>
                <a:cs typeface="Calibri"/>
              </a:rPr>
              <a:t>s	</a:t>
            </a:r>
            <a:r>
              <a:rPr lang="en-IN" sz="2400" spc="-10" dirty="0" smtClean="0">
                <a:latin typeface="Calibri"/>
                <a:cs typeface="Calibri"/>
              </a:rPr>
              <a:t>of </a:t>
            </a:r>
            <a:r>
              <a:rPr lang="en-IN" sz="2400" spc="-20" dirty="0">
                <a:latin typeface="Calibri"/>
                <a:cs typeface="Calibri"/>
              </a:rPr>
              <a:t>c</a:t>
            </a:r>
            <a:r>
              <a:rPr lang="en-IN" sz="2400" spc="-5" dirty="0">
                <a:latin typeface="Calibri"/>
                <a:cs typeface="Calibri"/>
              </a:rPr>
              <a:t>on</a:t>
            </a:r>
            <a:r>
              <a:rPr lang="en-IN" sz="2400" spc="-10" dirty="0">
                <a:latin typeface="Calibri"/>
                <a:cs typeface="Calibri"/>
              </a:rPr>
              <a:t>s</a:t>
            </a:r>
            <a:r>
              <a:rPr lang="en-IN" sz="2400" spc="-5" dirty="0">
                <a:latin typeface="Calibri"/>
                <a:cs typeface="Calibri"/>
              </a:rPr>
              <a:t>um</a:t>
            </a:r>
            <a:r>
              <a:rPr lang="en-IN" sz="2400" dirty="0">
                <a:latin typeface="Calibri"/>
                <a:cs typeface="Calibri"/>
              </a:rPr>
              <a:t>e</a:t>
            </a:r>
            <a:r>
              <a:rPr lang="en-IN" sz="2400" spc="-35" dirty="0">
                <a:latin typeface="Calibri"/>
                <a:cs typeface="Calibri"/>
              </a:rPr>
              <a:t>r</a:t>
            </a:r>
            <a:r>
              <a:rPr lang="en-IN" sz="2400" dirty="0">
                <a:latin typeface="Calibri"/>
                <a:cs typeface="Calibri"/>
              </a:rPr>
              <a:t>s	and	</a:t>
            </a:r>
            <a:r>
              <a:rPr lang="en-IN" sz="2400" dirty="0" smtClean="0">
                <a:latin typeface="Calibri"/>
                <a:cs typeface="Calibri"/>
              </a:rPr>
              <a:t>their </a:t>
            </a:r>
            <a:r>
              <a:rPr lang="en-IN" sz="2400" dirty="0">
                <a:latin typeface="Calibri"/>
                <a:cs typeface="Calibri"/>
              </a:rPr>
              <a:t>	</a:t>
            </a:r>
            <a:r>
              <a:rPr lang="en-IN" sz="2400" spc="-15" dirty="0">
                <a:latin typeface="Calibri"/>
                <a:cs typeface="Calibri"/>
              </a:rPr>
              <a:t>i</a:t>
            </a:r>
            <a:r>
              <a:rPr lang="en-IN" sz="2400" spc="-25" dirty="0">
                <a:latin typeface="Calibri"/>
                <a:cs typeface="Calibri"/>
              </a:rPr>
              <a:t>nt</a:t>
            </a:r>
            <a:r>
              <a:rPr lang="en-IN" sz="2400" dirty="0">
                <a:latin typeface="Calibri"/>
                <a:cs typeface="Calibri"/>
              </a:rPr>
              <a:t>e</a:t>
            </a:r>
            <a:r>
              <a:rPr lang="en-IN" sz="2400" spc="-20" dirty="0">
                <a:latin typeface="Calibri"/>
                <a:cs typeface="Calibri"/>
              </a:rPr>
              <a:t>n</a:t>
            </a:r>
            <a:r>
              <a:rPr lang="en-IN" sz="2400" dirty="0">
                <a:latin typeface="Calibri"/>
                <a:cs typeface="Calibri"/>
              </a:rPr>
              <a:t>tion</a:t>
            </a:r>
            <a:r>
              <a:rPr lang="en-IN" sz="2400" spc="-10" dirty="0">
                <a:latin typeface="Calibri"/>
                <a:cs typeface="Calibri"/>
              </a:rPr>
              <a:t>s</a:t>
            </a:r>
            <a:r>
              <a:rPr lang="en-IN" sz="2400" dirty="0">
                <a:latin typeface="Calibri"/>
                <a:cs typeface="Calibri"/>
              </a:rPr>
              <a:t>.		</a:t>
            </a:r>
            <a:r>
              <a:rPr lang="en-IN" sz="2400" spc="-5" dirty="0">
                <a:latin typeface="Calibri"/>
                <a:cs typeface="Calibri"/>
              </a:rPr>
              <a:t>I</a:t>
            </a:r>
            <a:r>
              <a:rPr lang="en-IN" sz="2400" dirty="0">
                <a:latin typeface="Calibri"/>
                <a:cs typeface="Calibri"/>
              </a:rPr>
              <a:t>n	this	me</a:t>
            </a:r>
            <a:r>
              <a:rPr lang="en-IN" sz="2400" spc="-20" dirty="0">
                <a:latin typeface="Calibri"/>
                <a:cs typeface="Calibri"/>
              </a:rPr>
              <a:t>t</a:t>
            </a:r>
            <a:r>
              <a:rPr lang="en-IN" sz="2400" spc="-5" dirty="0">
                <a:latin typeface="Calibri"/>
                <a:cs typeface="Calibri"/>
              </a:rPr>
              <a:t>hod,  </a:t>
            </a:r>
            <a:r>
              <a:rPr lang="en-IN" sz="2400" spc="-15" dirty="0">
                <a:latin typeface="Calibri"/>
                <a:cs typeface="Calibri"/>
              </a:rPr>
              <a:t>organization		</a:t>
            </a:r>
            <a:r>
              <a:rPr lang="en-IN" sz="2400" spc="-10" dirty="0">
                <a:latin typeface="Calibri"/>
                <a:cs typeface="Calibri"/>
              </a:rPr>
              <a:t>conducts		surveys	</a:t>
            </a:r>
            <a:r>
              <a:rPr lang="en-IN" sz="2400" dirty="0">
                <a:latin typeface="Calibri"/>
                <a:cs typeface="Calibri"/>
              </a:rPr>
              <a:t>with	</a:t>
            </a:r>
            <a:r>
              <a:rPr lang="en-IN" sz="2400" spc="-10" dirty="0" smtClean="0">
                <a:latin typeface="Calibri"/>
                <a:cs typeface="Calibri"/>
              </a:rPr>
              <a:t>consumers  to </a:t>
            </a:r>
            <a:r>
              <a:rPr lang="en-IN" sz="2400" spc="-5" dirty="0" smtClean="0">
                <a:latin typeface="Calibri"/>
                <a:cs typeface="Calibri"/>
              </a:rPr>
              <a:t>d</a:t>
            </a:r>
            <a:r>
              <a:rPr lang="en-IN" sz="2400" spc="-10" dirty="0" smtClean="0">
                <a:latin typeface="Calibri"/>
                <a:cs typeface="Calibri"/>
              </a:rPr>
              <a:t>e</a:t>
            </a:r>
            <a:r>
              <a:rPr lang="en-IN" sz="2400" spc="-25" dirty="0" smtClean="0">
                <a:latin typeface="Calibri"/>
                <a:cs typeface="Calibri"/>
              </a:rPr>
              <a:t>t</a:t>
            </a:r>
            <a:r>
              <a:rPr lang="en-IN" sz="2400" dirty="0" smtClean="0">
                <a:latin typeface="Calibri"/>
                <a:cs typeface="Calibri"/>
              </a:rPr>
              <a:t>e</a:t>
            </a:r>
            <a:r>
              <a:rPr lang="en-IN" sz="2400" spc="5" dirty="0" smtClean="0">
                <a:latin typeface="Calibri"/>
                <a:cs typeface="Calibri"/>
              </a:rPr>
              <a:t>r</a:t>
            </a:r>
            <a:r>
              <a:rPr lang="en-IN" sz="2400" dirty="0" smtClean="0">
                <a:latin typeface="Calibri"/>
                <a:cs typeface="Calibri"/>
              </a:rPr>
              <a:t>mine</a:t>
            </a:r>
            <a:r>
              <a:rPr lang="en-IN" sz="2400" dirty="0">
                <a:latin typeface="Calibri"/>
                <a:cs typeface="Calibri"/>
              </a:rPr>
              <a:t>	</a:t>
            </a:r>
            <a:r>
              <a:rPr lang="en-IN" sz="2400" spc="-15" dirty="0">
                <a:latin typeface="Calibri"/>
                <a:cs typeface="Calibri"/>
              </a:rPr>
              <a:t>t</a:t>
            </a:r>
            <a:r>
              <a:rPr lang="en-IN" sz="2400" spc="-5" dirty="0">
                <a:latin typeface="Calibri"/>
                <a:cs typeface="Calibri"/>
              </a:rPr>
              <a:t>h</a:t>
            </a:r>
            <a:r>
              <a:rPr lang="en-IN" sz="2400" dirty="0">
                <a:latin typeface="Calibri"/>
                <a:cs typeface="Calibri"/>
              </a:rPr>
              <a:t>e	</a:t>
            </a:r>
            <a:r>
              <a:rPr lang="en-IN" sz="2400" spc="-5" dirty="0">
                <a:latin typeface="Calibri"/>
                <a:cs typeface="Calibri"/>
              </a:rPr>
              <a:t>de</a:t>
            </a:r>
            <a:r>
              <a:rPr lang="en-IN" sz="2400" dirty="0">
                <a:latin typeface="Calibri"/>
                <a:cs typeface="Calibri"/>
              </a:rPr>
              <a:t>mand	</a:t>
            </a:r>
            <a:r>
              <a:rPr lang="en-IN" sz="2400" spc="-50" dirty="0">
                <a:latin typeface="Calibri"/>
                <a:cs typeface="Calibri"/>
              </a:rPr>
              <a:t>f</a:t>
            </a:r>
            <a:r>
              <a:rPr lang="en-IN" sz="2400" spc="-5" dirty="0">
                <a:latin typeface="Calibri"/>
                <a:cs typeface="Calibri"/>
              </a:rPr>
              <a:t>o</a:t>
            </a:r>
            <a:r>
              <a:rPr lang="en-IN" sz="2400" dirty="0">
                <a:latin typeface="Calibri"/>
                <a:cs typeface="Calibri"/>
              </a:rPr>
              <a:t>r	their	</a:t>
            </a:r>
            <a:r>
              <a:rPr lang="en-IN" sz="2400" spc="-45" dirty="0">
                <a:latin typeface="Calibri"/>
                <a:cs typeface="Calibri"/>
              </a:rPr>
              <a:t>e</a:t>
            </a:r>
            <a:r>
              <a:rPr lang="en-IN" sz="2400" spc="-5" dirty="0">
                <a:latin typeface="Calibri"/>
                <a:cs typeface="Calibri"/>
              </a:rPr>
              <a:t>xi</a:t>
            </a:r>
            <a:r>
              <a:rPr lang="en-IN" sz="2400" spc="-25" dirty="0">
                <a:latin typeface="Calibri"/>
                <a:cs typeface="Calibri"/>
              </a:rPr>
              <a:t>s</a:t>
            </a:r>
            <a:r>
              <a:rPr lang="en-IN" sz="2400" dirty="0">
                <a:latin typeface="Calibri"/>
                <a:cs typeface="Calibri"/>
              </a:rPr>
              <a:t>ting	</a:t>
            </a:r>
            <a:r>
              <a:rPr lang="en-IN" sz="2400" spc="-5" dirty="0">
                <a:latin typeface="Calibri"/>
                <a:cs typeface="Calibri"/>
              </a:rPr>
              <a:t>p</a:t>
            </a:r>
            <a:r>
              <a:rPr lang="en-IN" sz="2400" spc="-35" dirty="0">
                <a:latin typeface="Calibri"/>
                <a:cs typeface="Calibri"/>
              </a:rPr>
              <a:t>r</a:t>
            </a:r>
            <a:r>
              <a:rPr lang="en-IN" sz="2400" spc="-5" dirty="0">
                <a:latin typeface="Calibri"/>
                <a:cs typeface="Calibri"/>
              </a:rPr>
              <a:t>o</a:t>
            </a:r>
            <a:r>
              <a:rPr lang="en-IN" sz="2400" spc="-20" dirty="0">
                <a:latin typeface="Calibri"/>
                <a:cs typeface="Calibri"/>
              </a:rPr>
              <a:t>d</a:t>
            </a:r>
            <a:r>
              <a:rPr lang="en-IN" sz="2400" spc="-5" dirty="0">
                <a:latin typeface="Calibri"/>
                <a:cs typeface="Calibri"/>
              </a:rPr>
              <a:t>uct</a:t>
            </a:r>
            <a:r>
              <a:rPr lang="en-IN" sz="2400" dirty="0">
                <a:latin typeface="Calibri"/>
                <a:cs typeface="Calibri"/>
              </a:rPr>
              <a:t>s	and  services</a:t>
            </a:r>
            <a:r>
              <a:rPr lang="en-IN" sz="2400" spc="-10" dirty="0">
                <a:latin typeface="Calibri"/>
                <a:cs typeface="Calibri"/>
              </a:rPr>
              <a:t> </a:t>
            </a:r>
            <a:r>
              <a:rPr lang="en-IN" sz="2400" dirty="0">
                <a:latin typeface="Calibri"/>
                <a:cs typeface="Calibri"/>
              </a:rPr>
              <a:t>and</a:t>
            </a:r>
            <a:r>
              <a:rPr lang="en-IN" sz="2400" spc="-5" dirty="0">
                <a:latin typeface="Calibri"/>
                <a:cs typeface="Calibri"/>
              </a:rPr>
              <a:t> </a:t>
            </a:r>
            <a:r>
              <a:rPr lang="en-IN" sz="2400" spc="-10" dirty="0">
                <a:latin typeface="Calibri"/>
                <a:cs typeface="Calibri"/>
              </a:rPr>
              <a:t>anticipate</a:t>
            </a:r>
            <a:r>
              <a:rPr lang="en-IN" sz="2400" spc="-25" dirty="0">
                <a:latin typeface="Calibri"/>
                <a:cs typeface="Calibri"/>
              </a:rPr>
              <a:t> </a:t>
            </a:r>
            <a:r>
              <a:rPr lang="en-IN" sz="2400" spc="-5" dirty="0">
                <a:latin typeface="Calibri"/>
                <a:cs typeface="Calibri"/>
              </a:rPr>
              <a:t>the</a:t>
            </a:r>
            <a:r>
              <a:rPr lang="en-IN" sz="2400" dirty="0">
                <a:latin typeface="Calibri"/>
                <a:cs typeface="Calibri"/>
              </a:rPr>
              <a:t> </a:t>
            </a:r>
            <a:r>
              <a:rPr lang="en-IN" sz="2400" spc="-10" dirty="0">
                <a:latin typeface="Calibri"/>
                <a:cs typeface="Calibri"/>
              </a:rPr>
              <a:t>future</a:t>
            </a:r>
            <a:r>
              <a:rPr lang="en-IN" sz="2400" dirty="0">
                <a:latin typeface="Calibri"/>
                <a:cs typeface="Calibri"/>
              </a:rPr>
              <a:t> </a:t>
            </a:r>
            <a:r>
              <a:rPr lang="en-IN" sz="2400" spc="-5" dirty="0">
                <a:latin typeface="Calibri"/>
                <a:cs typeface="Calibri"/>
              </a:rPr>
              <a:t>demand</a:t>
            </a:r>
            <a:r>
              <a:rPr lang="en-IN" sz="2400" dirty="0">
                <a:latin typeface="Calibri"/>
                <a:cs typeface="Calibri"/>
              </a:rPr>
              <a:t> </a:t>
            </a:r>
            <a:r>
              <a:rPr lang="en-IN" sz="2400" spc="-20" dirty="0">
                <a:latin typeface="Calibri"/>
                <a:cs typeface="Calibri"/>
              </a:rPr>
              <a:t>accordingly.</a:t>
            </a:r>
            <a:endParaRPr lang="en-IN" sz="2400" dirty="0">
              <a:latin typeface="Calibri"/>
              <a:cs typeface="Calibri"/>
            </a:endParaRPr>
          </a:p>
          <a:p>
            <a:pPr marL="12700" marR="5080">
              <a:spcBef>
                <a:spcPts val="100"/>
              </a:spcBef>
              <a:tabLst>
                <a:tab pos="979805" algn="l"/>
                <a:tab pos="1239520" algn="l"/>
                <a:tab pos="1623695" algn="l"/>
                <a:tab pos="2089785" algn="l"/>
                <a:tab pos="2413000" algn="l"/>
                <a:tab pos="3022600" algn="l"/>
                <a:tab pos="3118485" algn="l"/>
                <a:tab pos="3409950" algn="l"/>
                <a:tab pos="3958590" algn="l"/>
                <a:tab pos="4272280" algn="l"/>
                <a:tab pos="4632325" algn="l"/>
                <a:tab pos="4714240" algn="l"/>
                <a:tab pos="5177790" algn="l"/>
                <a:tab pos="5942965" algn="l"/>
                <a:tab pos="6542405" algn="l"/>
                <a:tab pos="6763384" algn="l"/>
              </a:tabLst>
            </a:pPr>
            <a:endParaRPr lang="en-IN" sz="2400" dirty="0">
              <a:latin typeface="Calibri"/>
              <a:cs typeface="Calibri"/>
            </a:endParaRPr>
          </a:p>
          <a:p>
            <a:pPr marL="12700" marR="5080">
              <a:spcBef>
                <a:spcPts val="100"/>
              </a:spcBef>
              <a:tabLst>
                <a:tab pos="979805" algn="l"/>
                <a:tab pos="1239520" algn="l"/>
                <a:tab pos="1623695" algn="l"/>
                <a:tab pos="2089785" algn="l"/>
                <a:tab pos="2413000" algn="l"/>
                <a:tab pos="3022600" algn="l"/>
                <a:tab pos="3118485" algn="l"/>
                <a:tab pos="3409950" algn="l"/>
                <a:tab pos="3958590" algn="l"/>
                <a:tab pos="4272280" algn="l"/>
                <a:tab pos="4632325" algn="l"/>
                <a:tab pos="4714240" algn="l"/>
                <a:tab pos="5177790" algn="l"/>
                <a:tab pos="5942965" algn="l"/>
                <a:tab pos="6542405" algn="l"/>
                <a:tab pos="6763384" algn="l"/>
              </a:tabLst>
            </a:pPr>
            <a:endParaRPr lang="en-IN" sz="2400" dirty="0">
              <a:latin typeface="Calibri"/>
              <a:cs typeface="Calibri"/>
            </a:endParaRPr>
          </a:p>
          <a:p>
            <a:pPr marL="12700" marR="5080">
              <a:lnSpc>
                <a:spcPct val="100000"/>
              </a:lnSpc>
              <a:spcBef>
                <a:spcPts val="100"/>
              </a:spcBef>
              <a:tabLst>
                <a:tab pos="979805" algn="l"/>
                <a:tab pos="1239520" algn="l"/>
                <a:tab pos="1623695" algn="l"/>
                <a:tab pos="2089785" algn="l"/>
                <a:tab pos="2413000" algn="l"/>
                <a:tab pos="3022600" algn="l"/>
                <a:tab pos="3118485" algn="l"/>
                <a:tab pos="3409950" algn="l"/>
                <a:tab pos="3958590" algn="l"/>
                <a:tab pos="4272280" algn="l"/>
                <a:tab pos="4632325" algn="l"/>
                <a:tab pos="4714240" algn="l"/>
                <a:tab pos="5177790" algn="l"/>
                <a:tab pos="5942965" algn="l"/>
                <a:tab pos="6542405" algn="l"/>
                <a:tab pos="6763384" algn="l"/>
              </a:tabLst>
            </a:pPr>
            <a:endParaRPr sz="2400" dirty="0">
              <a:latin typeface="Calibri"/>
              <a:cs typeface="Calibri"/>
            </a:endParaRPr>
          </a:p>
        </p:txBody>
      </p:sp>
      <p:sp>
        <p:nvSpPr>
          <p:cNvPr id="5" name="object 5"/>
          <p:cNvSpPr txBox="1"/>
          <p:nvPr/>
        </p:nvSpPr>
        <p:spPr>
          <a:xfrm>
            <a:off x="1793494" y="2040763"/>
            <a:ext cx="7273925" cy="382156"/>
          </a:xfrm>
          <a:prstGeom prst="rect">
            <a:avLst/>
          </a:prstGeom>
        </p:spPr>
        <p:txBody>
          <a:bodyPr vert="horz" wrap="square" lIns="0" tIns="12700" rIns="0" bIns="0" rtlCol="0">
            <a:spAutoFit/>
          </a:bodyPr>
          <a:lstStyle/>
          <a:p>
            <a:pPr marL="7002780" marR="5080" indent="-48895" algn="r">
              <a:lnSpc>
                <a:spcPct val="100000"/>
              </a:lnSpc>
            </a:pPr>
            <a:r>
              <a:rPr sz="2400" dirty="0" smtClean="0">
                <a:latin typeface="Calibri"/>
                <a:cs typeface="Calibri"/>
              </a:rPr>
              <a:t>  </a:t>
            </a:r>
            <a:endParaRPr sz="2400" dirty="0">
              <a:latin typeface="Calibri"/>
              <a:cs typeface="Calibri"/>
            </a:endParaRPr>
          </a:p>
        </p:txBody>
      </p:sp>
      <p:sp>
        <p:nvSpPr>
          <p:cNvPr id="6" name="object 6"/>
          <p:cNvSpPr txBox="1"/>
          <p:nvPr/>
        </p:nvSpPr>
        <p:spPr>
          <a:xfrm>
            <a:off x="609600" y="3886200"/>
            <a:ext cx="8457184" cy="2228815"/>
          </a:xfrm>
          <a:prstGeom prst="rect">
            <a:avLst/>
          </a:prstGeom>
        </p:spPr>
        <p:txBody>
          <a:bodyPr vert="horz" wrap="square" lIns="0" tIns="12700" rIns="0" bIns="0" rtlCol="0">
            <a:spAutoFit/>
          </a:bodyPr>
          <a:lstStyle/>
          <a:p>
            <a:pPr>
              <a:lnSpc>
                <a:spcPct val="100000"/>
              </a:lnSpc>
              <a:spcBef>
                <a:spcPts val="5"/>
              </a:spcBef>
            </a:pPr>
            <a:endParaRPr sz="3300" dirty="0">
              <a:latin typeface="Calibri"/>
              <a:cs typeface="Calibri"/>
            </a:endParaRPr>
          </a:p>
          <a:p>
            <a:pPr marL="355600">
              <a:lnSpc>
                <a:spcPct val="100000"/>
              </a:lnSpc>
            </a:pPr>
            <a:r>
              <a:rPr sz="2400" b="1" spc="-5" dirty="0">
                <a:latin typeface="Calibri"/>
                <a:cs typeface="Calibri"/>
              </a:rPr>
              <a:t>Survey</a:t>
            </a:r>
            <a:r>
              <a:rPr sz="2400" b="1" spc="-40" dirty="0">
                <a:latin typeface="Calibri"/>
                <a:cs typeface="Calibri"/>
              </a:rPr>
              <a:t> </a:t>
            </a:r>
            <a:r>
              <a:rPr sz="2400" b="1" spc="-5" dirty="0">
                <a:latin typeface="Calibri"/>
                <a:cs typeface="Calibri"/>
              </a:rPr>
              <a:t>method</a:t>
            </a:r>
            <a:r>
              <a:rPr sz="2400" b="1" spc="-20" dirty="0">
                <a:latin typeface="Calibri"/>
                <a:cs typeface="Calibri"/>
              </a:rPr>
              <a:t> </a:t>
            </a:r>
            <a:r>
              <a:rPr sz="2400" b="1" spc="-5" dirty="0">
                <a:latin typeface="Calibri"/>
                <a:cs typeface="Calibri"/>
              </a:rPr>
              <a:t>include:</a:t>
            </a:r>
            <a:endParaRPr sz="2400" dirty="0">
              <a:latin typeface="Calibri"/>
              <a:cs typeface="Calibri"/>
            </a:endParaRPr>
          </a:p>
          <a:p>
            <a:pPr marL="469900" indent="-457200">
              <a:lnSpc>
                <a:spcPct val="100000"/>
              </a:lnSpc>
              <a:spcBef>
                <a:spcPts val="575"/>
              </a:spcBef>
              <a:buAutoNum type="alphaLcParenR"/>
              <a:tabLst>
                <a:tab pos="469265" algn="l"/>
                <a:tab pos="469900" algn="l"/>
              </a:tabLst>
            </a:pPr>
            <a:r>
              <a:rPr sz="2400" spc="-10" dirty="0">
                <a:latin typeface="Calibri"/>
                <a:cs typeface="Calibri"/>
              </a:rPr>
              <a:t>Complete</a:t>
            </a:r>
            <a:r>
              <a:rPr sz="2400" spc="-35" dirty="0">
                <a:latin typeface="Calibri"/>
                <a:cs typeface="Calibri"/>
              </a:rPr>
              <a:t> </a:t>
            </a:r>
            <a:r>
              <a:rPr sz="2400" spc="-10" dirty="0">
                <a:latin typeface="Calibri"/>
                <a:cs typeface="Calibri"/>
              </a:rPr>
              <a:t>Enumeration</a:t>
            </a:r>
            <a:r>
              <a:rPr sz="2400" spc="-30" dirty="0">
                <a:latin typeface="Calibri"/>
                <a:cs typeface="Calibri"/>
              </a:rPr>
              <a:t> </a:t>
            </a:r>
            <a:r>
              <a:rPr sz="2400" spc="-5" dirty="0">
                <a:latin typeface="Calibri"/>
                <a:cs typeface="Calibri"/>
              </a:rPr>
              <a:t>Survey</a:t>
            </a:r>
            <a:endParaRPr sz="2400" dirty="0">
              <a:latin typeface="Calibri"/>
              <a:cs typeface="Calibri"/>
            </a:endParaRPr>
          </a:p>
          <a:p>
            <a:pPr marL="469900" indent="-457200">
              <a:lnSpc>
                <a:spcPct val="100000"/>
              </a:lnSpc>
              <a:spcBef>
                <a:spcPts val="580"/>
              </a:spcBef>
              <a:buAutoNum type="alphaLcParenR"/>
              <a:tabLst>
                <a:tab pos="469265" algn="l"/>
                <a:tab pos="469900" algn="l"/>
              </a:tabLst>
            </a:pPr>
            <a:r>
              <a:rPr sz="2400" spc="-5" dirty="0">
                <a:latin typeface="Calibri"/>
                <a:cs typeface="Calibri"/>
              </a:rPr>
              <a:t>Sample</a:t>
            </a:r>
            <a:r>
              <a:rPr sz="2400" spc="-15" dirty="0">
                <a:latin typeface="Calibri"/>
                <a:cs typeface="Calibri"/>
              </a:rPr>
              <a:t> </a:t>
            </a:r>
            <a:r>
              <a:rPr sz="2400" spc="-5" dirty="0">
                <a:latin typeface="Calibri"/>
                <a:cs typeface="Calibri"/>
              </a:rPr>
              <a:t>Survey</a:t>
            </a:r>
            <a:r>
              <a:rPr sz="2400" spc="-30" dirty="0">
                <a:latin typeface="Calibri"/>
                <a:cs typeface="Calibri"/>
              </a:rPr>
              <a:t> </a:t>
            </a:r>
            <a:r>
              <a:rPr sz="2400" dirty="0">
                <a:latin typeface="Calibri"/>
                <a:cs typeface="Calibri"/>
              </a:rPr>
              <a:t>and</a:t>
            </a:r>
            <a:r>
              <a:rPr sz="2400" spc="-15" dirty="0">
                <a:latin typeface="Calibri"/>
                <a:cs typeface="Calibri"/>
              </a:rPr>
              <a:t> </a:t>
            </a:r>
            <a:r>
              <a:rPr sz="2400" spc="-65" dirty="0">
                <a:latin typeface="Calibri"/>
                <a:cs typeface="Calibri"/>
              </a:rPr>
              <a:t>Test</a:t>
            </a:r>
            <a:r>
              <a:rPr sz="2400" spc="-5" dirty="0">
                <a:latin typeface="Calibri"/>
                <a:cs typeface="Calibri"/>
              </a:rPr>
              <a:t> </a:t>
            </a:r>
            <a:r>
              <a:rPr sz="2400" spc="-10" dirty="0">
                <a:latin typeface="Calibri"/>
                <a:cs typeface="Calibri"/>
              </a:rPr>
              <a:t>Marketing</a:t>
            </a:r>
            <a:endParaRPr sz="2400" dirty="0">
              <a:latin typeface="Calibri"/>
              <a:cs typeface="Calibri"/>
            </a:endParaRPr>
          </a:p>
          <a:p>
            <a:pPr marL="469900" indent="-457200">
              <a:lnSpc>
                <a:spcPct val="100000"/>
              </a:lnSpc>
              <a:spcBef>
                <a:spcPts val="575"/>
              </a:spcBef>
              <a:buAutoNum type="alphaLcParenR"/>
              <a:tabLst>
                <a:tab pos="469265" algn="l"/>
                <a:tab pos="469900" algn="l"/>
              </a:tabLst>
            </a:pPr>
            <a:r>
              <a:rPr sz="2400" spc="-5" dirty="0">
                <a:latin typeface="Calibri"/>
                <a:cs typeface="Calibri"/>
              </a:rPr>
              <a:t>End</a:t>
            </a:r>
            <a:r>
              <a:rPr sz="2400" spc="-40" dirty="0">
                <a:latin typeface="Calibri"/>
                <a:cs typeface="Calibri"/>
              </a:rPr>
              <a:t> </a:t>
            </a:r>
            <a:r>
              <a:rPr sz="2400" spc="-5" dirty="0">
                <a:latin typeface="Calibri"/>
                <a:cs typeface="Calibri"/>
              </a:rPr>
              <a:t>Use</a:t>
            </a:r>
            <a:endParaRPr sz="2400" dirty="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67964" y="240538"/>
            <a:ext cx="5443220" cy="574040"/>
          </a:xfrm>
          <a:prstGeom prst="rect">
            <a:avLst/>
          </a:prstGeom>
        </p:spPr>
        <p:txBody>
          <a:bodyPr vert="horz" wrap="square" lIns="0" tIns="12700" rIns="0" bIns="0" rtlCol="0">
            <a:spAutoFit/>
          </a:bodyPr>
          <a:lstStyle/>
          <a:p>
            <a:pPr marL="12700">
              <a:lnSpc>
                <a:spcPct val="100000"/>
              </a:lnSpc>
              <a:spcBef>
                <a:spcPts val="100"/>
              </a:spcBef>
            </a:pPr>
            <a:r>
              <a:rPr dirty="0"/>
              <a:t>1)</a:t>
            </a:r>
            <a:r>
              <a:rPr spc="-10" dirty="0"/>
              <a:t> </a:t>
            </a:r>
            <a:r>
              <a:rPr spc="-5" dirty="0"/>
              <a:t>Consumer</a:t>
            </a:r>
            <a:r>
              <a:rPr dirty="0"/>
              <a:t> </a:t>
            </a:r>
            <a:r>
              <a:rPr spc="-10" dirty="0"/>
              <a:t>Survey</a:t>
            </a:r>
            <a:r>
              <a:rPr spc="-35" dirty="0"/>
              <a:t> </a:t>
            </a:r>
            <a:r>
              <a:rPr spc="-5" dirty="0"/>
              <a:t>Method</a:t>
            </a:r>
          </a:p>
        </p:txBody>
      </p:sp>
      <p:sp>
        <p:nvSpPr>
          <p:cNvPr id="3" name="object 3"/>
          <p:cNvSpPr txBox="1"/>
          <p:nvPr/>
        </p:nvSpPr>
        <p:spPr>
          <a:xfrm>
            <a:off x="1450594" y="1236087"/>
            <a:ext cx="7616190" cy="5439410"/>
          </a:xfrm>
          <a:prstGeom prst="rect">
            <a:avLst/>
          </a:prstGeom>
        </p:spPr>
        <p:txBody>
          <a:bodyPr vert="horz" wrap="square" lIns="0" tIns="85090" rIns="0" bIns="0" rtlCol="0">
            <a:spAutoFit/>
          </a:bodyPr>
          <a:lstStyle/>
          <a:p>
            <a:pPr marL="469900" indent="-457200">
              <a:lnSpc>
                <a:spcPct val="100000"/>
              </a:lnSpc>
              <a:spcBef>
                <a:spcPts val="670"/>
              </a:spcBef>
              <a:buAutoNum type="alphaLcParenR"/>
              <a:tabLst>
                <a:tab pos="469265" algn="l"/>
                <a:tab pos="469900" algn="l"/>
              </a:tabLst>
            </a:pPr>
            <a:r>
              <a:rPr sz="2400" b="1" spc="-10" dirty="0">
                <a:latin typeface="Calibri"/>
                <a:cs typeface="Calibri"/>
              </a:rPr>
              <a:t>Complete</a:t>
            </a:r>
            <a:r>
              <a:rPr sz="2400" b="1" spc="-15" dirty="0">
                <a:latin typeface="Calibri"/>
                <a:cs typeface="Calibri"/>
              </a:rPr>
              <a:t> </a:t>
            </a:r>
            <a:r>
              <a:rPr sz="2400" b="1" spc="-10" dirty="0">
                <a:latin typeface="Calibri"/>
                <a:cs typeface="Calibri"/>
              </a:rPr>
              <a:t>Enumeration</a:t>
            </a:r>
            <a:r>
              <a:rPr sz="2400" b="1" spc="-20" dirty="0">
                <a:latin typeface="Calibri"/>
                <a:cs typeface="Calibri"/>
              </a:rPr>
              <a:t> </a:t>
            </a:r>
            <a:r>
              <a:rPr sz="2400" b="1" spc="-5" dirty="0">
                <a:latin typeface="Calibri"/>
                <a:cs typeface="Calibri"/>
              </a:rPr>
              <a:t>Survey:</a:t>
            </a:r>
            <a:endParaRPr sz="2400">
              <a:latin typeface="Calibri"/>
              <a:cs typeface="Calibri"/>
            </a:endParaRPr>
          </a:p>
          <a:p>
            <a:pPr marL="469900">
              <a:lnSpc>
                <a:spcPct val="100000"/>
              </a:lnSpc>
              <a:spcBef>
                <a:spcPts val="580"/>
              </a:spcBef>
              <a:tabLst>
                <a:tab pos="928369" algn="l"/>
                <a:tab pos="1602105" algn="l"/>
                <a:tab pos="2801620" algn="l"/>
                <a:tab pos="3947795" algn="l"/>
                <a:tab pos="4584700" algn="l"/>
                <a:tab pos="5356225" algn="l"/>
                <a:tab pos="5786120" algn="l"/>
                <a:tab pos="7350125" algn="l"/>
              </a:tabLst>
            </a:pPr>
            <a:r>
              <a:rPr sz="2400" spc="-10" dirty="0">
                <a:latin typeface="Calibri"/>
                <a:cs typeface="Calibri"/>
              </a:rPr>
              <a:t>I</a:t>
            </a:r>
            <a:r>
              <a:rPr sz="2400" dirty="0">
                <a:latin typeface="Calibri"/>
                <a:cs typeface="Calibri"/>
              </a:rPr>
              <a:t>n	</a:t>
            </a:r>
            <a:r>
              <a:rPr sz="2400" spc="-5" dirty="0">
                <a:latin typeface="Calibri"/>
                <a:cs typeface="Calibri"/>
              </a:rPr>
              <a:t>thi</a:t>
            </a:r>
            <a:r>
              <a:rPr sz="2400" dirty="0">
                <a:latin typeface="Calibri"/>
                <a:cs typeface="Calibri"/>
              </a:rPr>
              <a:t>s	m</a:t>
            </a:r>
            <a:r>
              <a:rPr sz="2400" spc="-10" dirty="0">
                <a:latin typeface="Calibri"/>
                <a:cs typeface="Calibri"/>
              </a:rPr>
              <a:t>e</a:t>
            </a:r>
            <a:r>
              <a:rPr sz="2400" dirty="0">
                <a:latin typeface="Calibri"/>
                <a:cs typeface="Calibri"/>
              </a:rPr>
              <a:t>th</a:t>
            </a:r>
            <a:r>
              <a:rPr sz="2400" spc="-10" dirty="0">
                <a:latin typeface="Calibri"/>
                <a:cs typeface="Calibri"/>
              </a:rPr>
              <a:t>o</a:t>
            </a:r>
            <a:r>
              <a:rPr sz="2400" dirty="0">
                <a:latin typeface="Calibri"/>
                <a:cs typeface="Calibri"/>
              </a:rPr>
              <a:t>d	</a:t>
            </a:r>
            <a:r>
              <a:rPr sz="2400" spc="-35" dirty="0">
                <a:latin typeface="Calibri"/>
                <a:cs typeface="Calibri"/>
              </a:rPr>
              <a:t>r</a:t>
            </a:r>
            <a:r>
              <a:rPr sz="2400" dirty="0">
                <a:latin typeface="Calibri"/>
                <a:cs typeface="Calibri"/>
              </a:rPr>
              <a:t>e</a:t>
            </a:r>
            <a:r>
              <a:rPr sz="2400" spc="-20" dirty="0">
                <a:latin typeface="Calibri"/>
                <a:cs typeface="Calibri"/>
              </a:rPr>
              <a:t>c</a:t>
            </a:r>
            <a:r>
              <a:rPr sz="2400" spc="-5" dirty="0">
                <a:latin typeface="Calibri"/>
                <a:cs typeface="Calibri"/>
              </a:rPr>
              <a:t>o</a:t>
            </a:r>
            <a:r>
              <a:rPr sz="2400" spc="-30" dirty="0">
                <a:latin typeface="Calibri"/>
                <a:cs typeface="Calibri"/>
              </a:rPr>
              <a:t>r</a:t>
            </a:r>
            <a:r>
              <a:rPr sz="2400" spc="-5" dirty="0">
                <a:latin typeface="Calibri"/>
                <a:cs typeface="Calibri"/>
              </a:rPr>
              <a:t>d</a:t>
            </a:r>
            <a:r>
              <a:rPr sz="2400" dirty="0">
                <a:latin typeface="Calibri"/>
                <a:cs typeface="Calibri"/>
              </a:rPr>
              <a:t>s	</a:t>
            </a:r>
            <a:r>
              <a:rPr sz="2400" spc="-5" dirty="0">
                <a:latin typeface="Calibri"/>
                <a:cs typeface="Calibri"/>
              </a:rPr>
              <a:t>th</a:t>
            </a:r>
            <a:r>
              <a:rPr sz="2400" dirty="0">
                <a:latin typeface="Calibri"/>
                <a:cs typeface="Calibri"/>
              </a:rPr>
              <a:t>e	</a:t>
            </a:r>
            <a:r>
              <a:rPr sz="2400" spc="-5" dirty="0">
                <a:latin typeface="Calibri"/>
                <a:cs typeface="Calibri"/>
              </a:rPr>
              <a:t>d</a:t>
            </a:r>
            <a:r>
              <a:rPr sz="2400" spc="-25" dirty="0">
                <a:latin typeface="Calibri"/>
                <a:cs typeface="Calibri"/>
              </a:rPr>
              <a:t>at</a:t>
            </a:r>
            <a:r>
              <a:rPr sz="2400" dirty="0">
                <a:latin typeface="Calibri"/>
                <a:cs typeface="Calibri"/>
              </a:rPr>
              <a:t>a	&amp;	a</a:t>
            </a:r>
            <a:r>
              <a:rPr sz="2400" spc="15" dirty="0">
                <a:latin typeface="Calibri"/>
                <a:cs typeface="Calibri"/>
              </a:rPr>
              <a:t>g</a:t>
            </a:r>
            <a:r>
              <a:rPr sz="2400" dirty="0">
                <a:latin typeface="Calibri"/>
                <a:cs typeface="Calibri"/>
              </a:rPr>
              <a:t>g</a:t>
            </a:r>
            <a:r>
              <a:rPr sz="2400" spc="-40" dirty="0">
                <a:latin typeface="Calibri"/>
                <a:cs typeface="Calibri"/>
              </a:rPr>
              <a:t>r</a:t>
            </a:r>
            <a:r>
              <a:rPr sz="2400" dirty="0">
                <a:latin typeface="Calibri"/>
                <a:cs typeface="Calibri"/>
              </a:rPr>
              <a:t>e</a:t>
            </a:r>
            <a:r>
              <a:rPr sz="2400" spc="-50" dirty="0">
                <a:latin typeface="Calibri"/>
                <a:cs typeface="Calibri"/>
              </a:rPr>
              <a:t>g</a:t>
            </a:r>
            <a:r>
              <a:rPr sz="2400" spc="-25" dirty="0">
                <a:latin typeface="Calibri"/>
                <a:cs typeface="Calibri"/>
              </a:rPr>
              <a:t>at</a:t>
            </a:r>
            <a:r>
              <a:rPr sz="2400" dirty="0">
                <a:latin typeface="Calibri"/>
                <a:cs typeface="Calibri"/>
              </a:rPr>
              <a:t>es	</a:t>
            </a:r>
            <a:r>
              <a:rPr sz="2400" spc="-10" dirty="0">
                <a:latin typeface="Calibri"/>
                <a:cs typeface="Calibri"/>
              </a:rPr>
              <a:t>of</a:t>
            </a:r>
            <a:endParaRPr sz="2400">
              <a:latin typeface="Calibri"/>
              <a:cs typeface="Calibri"/>
            </a:endParaRPr>
          </a:p>
          <a:p>
            <a:pPr marL="469900">
              <a:lnSpc>
                <a:spcPct val="100000"/>
              </a:lnSpc>
            </a:pPr>
            <a:r>
              <a:rPr sz="2400" spc="-10" dirty="0">
                <a:latin typeface="Calibri"/>
                <a:cs typeface="Calibri"/>
              </a:rPr>
              <a:t>consumers</a:t>
            </a:r>
            <a:endParaRPr sz="2400">
              <a:latin typeface="Calibri"/>
              <a:cs typeface="Calibri"/>
            </a:endParaRPr>
          </a:p>
          <a:p>
            <a:pPr marL="469900" marR="5080">
              <a:lnSpc>
                <a:spcPct val="100000"/>
              </a:lnSpc>
              <a:spcBef>
                <a:spcPts val="575"/>
              </a:spcBef>
            </a:pPr>
            <a:r>
              <a:rPr sz="2400" spc="-5" dirty="0">
                <a:latin typeface="Calibri"/>
                <a:cs typeface="Calibri"/>
              </a:rPr>
              <a:t>If</a:t>
            </a:r>
            <a:r>
              <a:rPr sz="2400" spc="114" dirty="0">
                <a:latin typeface="Calibri"/>
                <a:cs typeface="Calibri"/>
              </a:rPr>
              <a:t> </a:t>
            </a:r>
            <a:r>
              <a:rPr sz="2400" dirty="0">
                <a:latin typeface="Calibri"/>
                <a:cs typeface="Calibri"/>
              </a:rPr>
              <a:t>the</a:t>
            </a:r>
            <a:r>
              <a:rPr sz="2400" spc="120" dirty="0">
                <a:latin typeface="Calibri"/>
                <a:cs typeface="Calibri"/>
              </a:rPr>
              <a:t> </a:t>
            </a:r>
            <a:r>
              <a:rPr sz="2400" spc="-15" dirty="0">
                <a:latin typeface="Calibri"/>
                <a:cs typeface="Calibri"/>
              </a:rPr>
              <a:t>data</a:t>
            </a:r>
            <a:r>
              <a:rPr sz="2400" spc="120" dirty="0">
                <a:latin typeface="Calibri"/>
                <a:cs typeface="Calibri"/>
              </a:rPr>
              <a:t> </a:t>
            </a:r>
            <a:r>
              <a:rPr sz="2400" dirty="0">
                <a:latin typeface="Calibri"/>
                <a:cs typeface="Calibri"/>
              </a:rPr>
              <a:t>is</a:t>
            </a:r>
            <a:r>
              <a:rPr sz="2400" spc="110" dirty="0">
                <a:latin typeface="Calibri"/>
                <a:cs typeface="Calibri"/>
              </a:rPr>
              <a:t> </a:t>
            </a:r>
            <a:r>
              <a:rPr sz="2400" spc="-10" dirty="0">
                <a:latin typeface="Calibri"/>
                <a:cs typeface="Calibri"/>
              </a:rPr>
              <a:t>wrongly</a:t>
            </a:r>
            <a:r>
              <a:rPr sz="2400" spc="125" dirty="0">
                <a:latin typeface="Calibri"/>
                <a:cs typeface="Calibri"/>
              </a:rPr>
              <a:t> </a:t>
            </a:r>
            <a:r>
              <a:rPr sz="2400" spc="-15" dirty="0">
                <a:latin typeface="Calibri"/>
                <a:cs typeface="Calibri"/>
              </a:rPr>
              <a:t>recorded</a:t>
            </a:r>
            <a:r>
              <a:rPr sz="2400" spc="125" dirty="0">
                <a:latin typeface="Calibri"/>
                <a:cs typeface="Calibri"/>
              </a:rPr>
              <a:t> </a:t>
            </a:r>
            <a:r>
              <a:rPr sz="2400" dirty="0">
                <a:latin typeface="Calibri"/>
                <a:cs typeface="Calibri"/>
              </a:rPr>
              <a:t>than</a:t>
            </a:r>
            <a:r>
              <a:rPr sz="2400" spc="114" dirty="0">
                <a:latin typeface="Calibri"/>
                <a:cs typeface="Calibri"/>
              </a:rPr>
              <a:t> </a:t>
            </a:r>
            <a:r>
              <a:rPr sz="2400" spc="-5" dirty="0">
                <a:latin typeface="Calibri"/>
                <a:cs typeface="Calibri"/>
              </a:rPr>
              <a:t>Demand</a:t>
            </a:r>
            <a:r>
              <a:rPr sz="2400" spc="125" dirty="0">
                <a:latin typeface="Calibri"/>
                <a:cs typeface="Calibri"/>
              </a:rPr>
              <a:t> </a:t>
            </a:r>
            <a:r>
              <a:rPr sz="2400" spc="-15" dirty="0">
                <a:latin typeface="Calibri"/>
                <a:cs typeface="Calibri"/>
              </a:rPr>
              <a:t>Forecasting </a:t>
            </a:r>
            <a:r>
              <a:rPr sz="2400" spc="-530" dirty="0">
                <a:latin typeface="Calibri"/>
                <a:cs typeface="Calibri"/>
              </a:rPr>
              <a:t> </a:t>
            </a:r>
            <a:r>
              <a:rPr sz="2400" spc="-10" dirty="0">
                <a:latin typeface="Calibri"/>
                <a:cs typeface="Calibri"/>
              </a:rPr>
              <a:t>going</a:t>
            </a:r>
            <a:r>
              <a:rPr sz="2400" spc="-25" dirty="0">
                <a:latin typeface="Calibri"/>
                <a:cs typeface="Calibri"/>
              </a:rPr>
              <a:t> </a:t>
            </a:r>
            <a:r>
              <a:rPr sz="2400" spc="-10" dirty="0">
                <a:latin typeface="Calibri"/>
                <a:cs typeface="Calibri"/>
              </a:rPr>
              <a:t>wrong,</a:t>
            </a:r>
            <a:r>
              <a:rPr sz="2400" spc="5" dirty="0">
                <a:latin typeface="Calibri"/>
                <a:cs typeface="Calibri"/>
              </a:rPr>
              <a:t> </a:t>
            </a:r>
            <a:r>
              <a:rPr sz="2400" dirty="0">
                <a:latin typeface="Calibri"/>
                <a:cs typeface="Calibri"/>
              </a:rPr>
              <a:t>than</a:t>
            </a:r>
            <a:r>
              <a:rPr sz="2400" spc="-15" dirty="0">
                <a:latin typeface="Calibri"/>
                <a:cs typeface="Calibri"/>
              </a:rPr>
              <a:t> </a:t>
            </a:r>
            <a:r>
              <a:rPr sz="2400" dirty="0">
                <a:latin typeface="Calibri"/>
                <a:cs typeface="Calibri"/>
              </a:rPr>
              <a:t>this</a:t>
            </a:r>
            <a:r>
              <a:rPr sz="2400" spc="-10" dirty="0">
                <a:latin typeface="Calibri"/>
                <a:cs typeface="Calibri"/>
              </a:rPr>
              <a:t> </a:t>
            </a:r>
            <a:r>
              <a:rPr sz="2400" spc="-5" dirty="0">
                <a:latin typeface="Calibri"/>
                <a:cs typeface="Calibri"/>
              </a:rPr>
              <a:t>method</a:t>
            </a:r>
            <a:r>
              <a:rPr sz="2400" spc="-20" dirty="0">
                <a:latin typeface="Calibri"/>
                <a:cs typeface="Calibri"/>
              </a:rPr>
              <a:t> </a:t>
            </a:r>
            <a:r>
              <a:rPr sz="2400" dirty="0">
                <a:latin typeface="Calibri"/>
                <a:cs typeface="Calibri"/>
              </a:rPr>
              <a:t>will</a:t>
            </a:r>
            <a:r>
              <a:rPr sz="2400" spc="-15" dirty="0">
                <a:latin typeface="Calibri"/>
                <a:cs typeface="Calibri"/>
              </a:rPr>
              <a:t> </a:t>
            </a:r>
            <a:r>
              <a:rPr sz="2400" spc="-5" dirty="0">
                <a:latin typeface="Calibri"/>
                <a:cs typeface="Calibri"/>
              </a:rPr>
              <a:t>be</a:t>
            </a:r>
            <a:r>
              <a:rPr sz="2400" dirty="0">
                <a:latin typeface="Calibri"/>
                <a:cs typeface="Calibri"/>
              </a:rPr>
              <a:t> </a:t>
            </a:r>
            <a:r>
              <a:rPr sz="2400" spc="-10" dirty="0">
                <a:latin typeface="Calibri"/>
                <a:cs typeface="Calibri"/>
              </a:rPr>
              <a:t>totally</a:t>
            </a:r>
            <a:r>
              <a:rPr sz="2400" spc="-15" dirty="0">
                <a:latin typeface="Calibri"/>
                <a:cs typeface="Calibri"/>
              </a:rPr>
              <a:t> </a:t>
            </a:r>
            <a:r>
              <a:rPr sz="2400" spc="-5" dirty="0">
                <a:latin typeface="Calibri"/>
                <a:cs typeface="Calibri"/>
              </a:rPr>
              <a:t>useless.</a:t>
            </a:r>
            <a:endParaRPr sz="2400">
              <a:latin typeface="Calibri"/>
              <a:cs typeface="Calibri"/>
            </a:endParaRPr>
          </a:p>
          <a:p>
            <a:pPr>
              <a:lnSpc>
                <a:spcPct val="100000"/>
              </a:lnSpc>
              <a:spcBef>
                <a:spcPts val="5"/>
              </a:spcBef>
            </a:pPr>
            <a:endParaRPr sz="3300">
              <a:latin typeface="Calibri"/>
              <a:cs typeface="Calibri"/>
            </a:endParaRPr>
          </a:p>
          <a:p>
            <a:pPr marL="469900" indent="-457200">
              <a:lnSpc>
                <a:spcPct val="100000"/>
              </a:lnSpc>
              <a:buAutoNum type="alphaLcParenR" startAt="2"/>
              <a:tabLst>
                <a:tab pos="469265" algn="l"/>
                <a:tab pos="469900" algn="l"/>
              </a:tabLst>
            </a:pPr>
            <a:r>
              <a:rPr sz="2400" b="1" spc="-5" dirty="0">
                <a:latin typeface="Calibri"/>
                <a:cs typeface="Calibri"/>
              </a:rPr>
              <a:t>Sample</a:t>
            </a:r>
            <a:r>
              <a:rPr sz="2400" b="1" spc="-20" dirty="0">
                <a:latin typeface="Calibri"/>
                <a:cs typeface="Calibri"/>
              </a:rPr>
              <a:t> </a:t>
            </a:r>
            <a:r>
              <a:rPr sz="2400" b="1" spc="-5" dirty="0">
                <a:latin typeface="Calibri"/>
                <a:cs typeface="Calibri"/>
              </a:rPr>
              <a:t>Survey</a:t>
            </a:r>
            <a:r>
              <a:rPr sz="2400" b="1" spc="-20" dirty="0">
                <a:latin typeface="Calibri"/>
                <a:cs typeface="Calibri"/>
              </a:rPr>
              <a:t> </a:t>
            </a:r>
            <a:r>
              <a:rPr sz="2400" b="1" dirty="0">
                <a:latin typeface="Calibri"/>
                <a:cs typeface="Calibri"/>
              </a:rPr>
              <a:t>&amp;</a:t>
            </a:r>
            <a:r>
              <a:rPr sz="2400" b="1" spc="-25" dirty="0">
                <a:latin typeface="Calibri"/>
                <a:cs typeface="Calibri"/>
              </a:rPr>
              <a:t> </a:t>
            </a:r>
            <a:r>
              <a:rPr sz="2400" b="1" spc="-60" dirty="0">
                <a:latin typeface="Calibri"/>
                <a:cs typeface="Calibri"/>
              </a:rPr>
              <a:t>Test</a:t>
            </a:r>
            <a:r>
              <a:rPr sz="2400" b="1" spc="-20" dirty="0">
                <a:latin typeface="Calibri"/>
                <a:cs typeface="Calibri"/>
              </a:rPr>
              <a:t> </a:t>
            </a:r>
            <a:r>
              <a:rPr sz="2400" b="1" spc="-10" dirty="0">
                <a:latin typeface="Calibri"/>
                <a:cs typeface="Calibri"/>
              </a:rPr>
              <a:t>Marketing:</a:t>
            </a:r>
            <a:endParaRPr sz="2400">
              <a:latin typeface="Calibri"/>
              <a:cs typeface="Calibri"/>
            </a:endParaRPr>
          </a:p>
          <a:p>
            <a:pPr marL="469900">
              <a:lnSpc>
                <a:spcPct val="100000"/>
              </a:lnSpc>
              <a:spcBef>
                <a:spcPts val="580"/>
              </a:spcBef>
            </a:pPr>
            <a:r>
              <a:rPr sz="2400" spc="-5" dirty="0">
                <a:latin typeface="Calibri"/>
                <a:cs typeface="Calibri"/>
              </a:rPr>
              <a:t>Only </a:t>
            </a:r>
            <a:r>
              <a:rPr sz="2400" spc="-25" dirty="0">
                <a:latin typeface="Calibri"/>
                <a:cs typeface="Calibri"/>
              </a:rPr>
              <a:t>few</a:t>
            </a:r>
            <a:r>
              <a:rPr sz="2400" spc="-10" dirty="0">
                <a:latin typeface="Calibri"/>
                <a:cs typeface="Calibri"/>
              </a:rPr>
              <a:t> </a:t>
            </a:r>
            <a:r>
              <a:rPr sz="2400" spc="-15" dirty="0">
                <a:latin typeface="Calibri"/>
                <a:cs typeface="Calibri"/>
              </a:rPr>
              <a:t>customers</a:t>
            </a:r>
            <a:r>
              <a:rPr sz="2400" spc="-30" dirty="0">
                <a:latin typeface="Calibri"/>
                <a:cs typeface="Calibri"/>
              </a:rPr>
              <a:t> </a:t>
            </a:r>
            <a:r>
              <a:rPr sz="2400" spc="-5" dirty="0">
                <a:latin typeface="Calibri"/>
                <a:cs typeface="Calibri"/>
              </a:rPr>
              <a:t>selected </a:t>
            </a:r>
            <a:r>
              <a:rPr sz="2400" dirty="0">
                <a:latin typeface="Calibri"/>
                <a:cs typeface="Calibri"/>
              </a:rPr>
              <a:t>and their</a:t>
            </a:r>
            <a:r>
              <a:rPr sz="2400" spc="-10" dirty="0">
                <a:latin typeface="Calibri"/>
                <a:cs typeface="Calibri"/>
              </a:rPr>
              <a:t> views</a:t>
            </a:r>
            <a:r>
              <a:rPr sz="2400" spc="-5" dirty="0">
                <a:latin typeface="Calibri"/>
                <a:cs typeface="Calibri"/>
              </a:rPr>
              <a:t> </a:t>
            </a:r>
            <a:r>
              <a:rPr sz="2400" spc="-10" dirty="0">
                <a:latin typeface="Calibri"/>
                <a:cs typeface="Calibri"/>
              </a:rPr>
              <a:t>collected.</a:t>
            </a:r>
            <a:endParaRPr sz="2400">
              <a:latin typeface="Calibri"/>
              <a:cs typeface="Calibri"/>
            </a:endParaRPr>
          </a:p>
          <a:p>
            <a:pPr marL="469900" marR="5715">
              <a:lnSpc>
                <a:spcPct val="100000"/>
              </a:lnSpc>
              <a:spcBef>
                <a:spcPts val="575"/>
              </a:spcBef>
              <a:tabLst>
                <a:tab pos="1473835" algn="l"/>
                <a:tab pos="2054860" algn="l"/>
                <a:tab pos="2729865" algn="l"/>
                <a:tab pos="4431030" algn="l"/>
                <a:tab pos="5199380" algn="l"/>
                <a:tab pos="5874385" algn="l"/>
                <a:tab pos="7026909" algn="l"/>
              </a:tabLst>
            </a:pPr>
            <a:r>
              <a:rPr sz="2400" dirty="0">
                <a:latin typeface="Calibri"/>
                <a:cs typeface="Calibri"/>
              </a:rPr>
              <a:t>Based	</a:t>
            </a:r>
            <a:r>
              <a:rPr sz="2400" spc="-5" dirty="0">
                <a:latin typeface="Calibri"/>
                <a:cs typeface="Calibri"/>
              </a:rPr>
              <a:t>o</a:t>
            </a:r>
            <a:r>
              <a:rPr sz="2400" dirty="0">
                <a:latin typeface="Calibri"/>
                <a:cs typeface="Calibri"/>
              </a:rPr>
              <a:t>n	the	ass</a:t>
            </a:r>
            <a:r>
              <a:rPr sz="2400" spc="5" dirty="0">
                <a:latin typeface="Calibri"/>
                <a:cs typeface="Calibri"/>
              </a:rPr>
              <a:t>u</a:t>
            </a:r>
            <a:r>
              <a:rPr sz="2400" dirty="0">
                <a:latin typeface="Calibri"/>
                <a:cs typeface="Calibri"/>
              </a:rPr>
              <a:t>m</a:t>
            </a:r>
            <a:r>
              <a:rPr sz="2400" spc="-10" dirty="0">
                <a:latin typeface="Calibri"/>
                <a:cs typeface="Calibri"/>
              </a:rPr>
              <a:t>p</a:t>
            </a:r>
            <a:r>
              <a:rPr sz="2400" dirty="0">
                <a:latin typeface="Calibri"/>
                <a:cs typeface="Calibri"/>
              </a:rPr>
              <a:t>tion	th</a:t>
            </a:r>
            <a:r>
              <a:rPr sz="2400" spc="-25" dirty="0">
                <a:latin typeface="Calibri"/>
                <a:cs typeface="Calibri"/>
              </a:rPr>
              <a:t>a</a:t>
            </a:r>
            <a:r>
              <a:rPr sz="2400" dirty="0">
                <a:latin typeface="Calibri"/>
                <a:cs typeface="Calibri"/>
              </a:rPr>
              <a:t>t	the	</a:t>
            </a:r>
            <a:r>
              <a:rPr sz="2400" spc="-5" dirty="0">
                <a:latin typeface="Calibri"/>
                <a:cs typeface="Calibri"/>
              </a:rPr>
              <a:t>sampl</a:t>
            </a:r>
            <a:r>
              <a:rPr sz="2400" dirty="0">
                <a:latin typeface="Calibri"/>
                <a:cs typeface="Calibri"/>
              </a:rPr>
              <a:t>e	tru</a:t>
            </a:r>
            <a:r>
              <a:rPr sz="2400" spc="-10" dirty="0">
                <a:latin typeface="Calibri"/>
                <a:cs typeface="Calibri"/>
              </a:rPr>
              <a:t>l</a:t>
            </a:r>
            <a:r>
              <a:rPr sz="2400" dirty="0">
                <a:latin typeface="Calibri"/>
                <a:cs typeface="Calibri"/>
              </a:rPr>
              <a:t>y  </a:t>
            </a:r>
            <a:r>
              <a:rPr sz="2400" spc="-10" dirty="0">
                <a:latin typeface="Calibri"/>
                <a:cs typeface="Calibri"/>
              </a:rPr>
              <a:t>represents</a:t>
            </a:r>
            <a:r>
              <a:rPr sz="2400" spc="-5" dirty="0">
                <a:latin typeface="Calibri"/>
                <a:cs typeface="Calibri"/>
              </a:rPr>
              <a:t> the</a:t>
            </a:r>
            <a:r>
              <a:rPr sz="2400" spc="-15" dirty="0">
                <a:latin typeface="Calibri"/>
                <a:cs typeface="Calibri"/>
              </a:rPr>
              <a:t> </a:t>
            </a:r>
            <a:r>
              <a:rPr sz="2400" spc="-10" dirty="0">
                <a:latin typeface="Calibri"/>
                <a:cs typeface="Calibri"/>
              </a:rPr>
              <a:t>population.</a:t>
            </a:r>
            <a:endParaRPr sz="2400">
              <a:latin typeface="Calibri"/>
              <a:cs typeface="Calibri"/>
            </a:endParaRPr>
          </a:p>
          <a:p>
            <a:pPr marL="469900">
              <a:lnSpc>
                <a:spcPct val="100000"/>
              </a:lnSpc>
              <a:spcBef>
                <a:spcPts val="580"/>
              </a:spcBef>
            </a:pPr>
            <a:r>
              <a:rPr sz="2400" spc="-5" dirty="0">
                <a:latin typeface="Calibri"/>
                <a:cs typeface="Calibri"/>
              </a:rPr>
              <a:t>This</a:t>
            </a:r>
            <a:r>
              <a:rPr sz="2400" spc="-10" dirty="0">
                <a:latin typeface="Calibri"/>
                <a:cs typeface="Calibri"/>
              </a:rPr>
              <a:t> </a:t>
            </a:r>
            <a:r>
              <a:rPr sz="2400" spc="-5" dirty="0">
                <a:latin typeface="Calibri"/>
                <a:cs typeface="Calibri"/>
              </a:rPr>
              <a:t>method</a:t>
            </a:r>
            <a:r>
              <a:rPr sz="2400" spc="-20" dirty="0">
                <a:latin typeface="Calibri"/>
                <a:cs typeface="Calibri"/>
              </a:rPr>
              <a:t> </a:t>
            </a:r>
            <a:r>
              <a:rPr sz="2400" dirty="0">
                <a:latin typeface="Calibri"/>
                <a:cs typeface="Calibri"/>
              </a:rPr>
              <a:t>is</a:t>
            </a:r>
            <a:r>
              <a:rPr sz="2400" spc="-15" dirty="0">
                <a:latin typeface="Calibri"/>
                <a:cs typeface="Calibri"/>
              </a:rPr>
              <a:t> </a:t>
            </a:r>
            <a:r>
              <a:rPr sz="2400" spc="-5" dirty="0">
                <a:latin typeface="Calibri"/>
                <a:cs typeface="Calibri"/>
              </a:rPr>
              <a:t>simple</a:t>
            </a:r>
            <a:r>
              <a:rPr sz="2400" spc="-15" dirty="0">
                <a:latin typeface="Calibri"/>
                <a:cs typeface="Calibri"/>
              </a:rPr>
              <a:t> </a:t>
            </a:r>
            <a:r>
              <a:rPr sz="2400" dirty="0">
                <a:latin typeface="Calibri"/>
                <a:cs typeface="Calibri"/>
              </a:rPr>
              <a:t>and</a:t>
            </a:r>
            <a:r>
              <a:rPr sz="2400" spc="-5" dirty="0">
                <a:latin typeface="Calibri"/>
                <a:cs typeface="Calibri"/>
              </a:rPr>
              <a:t> does</a:t>
            </a:r>
            <a:r>
              <a:rPr sz="2400" dirty="0">
                <a:latin typeface="Calibri"/>
                <a:cs typeface="Calibri"/>
              </a:rPr>
              <a:t> </a:t>
            </a:r>
            <a:r>
              <a:rPr sz="2400" spc="-5" dirty="0">
                <a:latin typeface="Calibri"/>
                <a:cs typeface="Calibri"/>
              </a:rPr>
              <a:t>not</a:t>
            </a:r>
            <a:r>
              <a:rPr sz="2400" spc="-30" dirty="0">
                <a:latin typeface="Calibri"/>
                <a:cs typeface="Calibri"/>
              </a:rPr>
              <a:t> </a:t>
            </a:r>
            <a:r>
              <a:rPr sz="2400" spc="-15" dirty="0">
                <a:latin typeface="Calibri"/>
                <a:cs typeface="Calibri"/>
              </a:rPr>
              <a:t>cost</a:t>
            </a:r>
            <a:r>
              <a:rPr sz="2400" spc="-10" dirty="0">
                <a:latin typeface="Calibri"/>
                <a:cs typeface="Calibri"/>
              </a:rPr>
              <a:t> </a:t>
            </a:r>
            <a:r>
              <a:rPr sz="2400" dirty="0">
                <a:latin typeface="Calibri"/>
                <a:cs typeface="Calibri"/>
              </a:rPr>
              <a:t>much</a:t>
            </a:r>
            <a:endParaRPr sz="2400">
              <a:latin typeface="Calibri"/>
              <a:cs typeface="Calibri"/>
            </a:endParaRPr>
          </a:p>
          <a:p>
            <a:pPr marL="469900" marR="5080">
              <a:lnSpc>
                <a:spcPct val="100000"/>
              </a:lnSpc>
              <a:spcBef>
                <a:spcPts val="575"/>
              </a:spcBef>
            </a:pPr>
            <a:r>
              <a:rPr sz="2400" spc="-5" dirty="0">
                <a:latin typeface="Calibri"/>
                <a:cs typeface="Calibri"/>
              </a:rPr>
              <a:t>The</a:t>
            </a:r>
            <a:r>
              <a:rPr sz="2400" spc="254" dirty="0">
                <a:latin typeface="Calibri"/>
                <a:cs typeface="Calibri"/>
              </a:rPr>
              <a:t> </a:t>
            </a:r>
            <a:r>
              <a:rPr sz="2400" dirty="0">
                <a:latin typeface="Calibri"/>
                <a:cs typeface="Calibri"/>
              </a:rPr>
              <a:t>main</a:t>
            </a:r>
            <a:r>
              <a:rPr sz="2400" spc="265" dirty="0">
                <a:latin typeface="Calibri"/>
                <a:cs typeface="Calibri"/>
              </a:rPr>
              <a:t> </a:t>
            </a:r>
            <a:r>
              <a:rPr sz="2400" spc="-15" dirty="0">
                <a:latin typeface="Calibri"/>
                <a:cs typeface="Calibri"/>
              </a:rPr>
              <a:t>disadvantage</a:t>
            </a:r>
            <a:r>
              <a:rPr sz="2400" spc="270" dirty="0">
                <a:latin typeface="Calibri"/>
                <a:cs typeface="Calibri"/>
              </a:rPr>
              <a:t> </a:t>
            </a:r>
            <a:r>
              <a:rPr sz="2400" dirty="0">
                <a:latin typeface="Calibri"/>
                <a:cs typeface="Calibri"/>
              </a:rPr>
              <a:t>is</a:t>
            </a:r>
            <a:r>
              <a:rPr sz="2400" spc="254" dirty="0">
                <a:latin typeface="Calibri"/>
                <a:cs typeface="Calibri"/>
              </a:rPr>
              <a:t> </a:t>
            </a:r>
            <a:r>
              <a:rPr sz="2400" spc="-10" dirty="0">
                <a:latin typeface="Calibri"/>
                <a:cs typeface="Calibri"/>
              </a:rPr>
              <a:t>that</a:t>
            </a:r>
            <a:r>
              <a:rPr sz="2400" spc="260" dirty="0">
                <a:latin typeface="Calibri"/>
                <a:cs typeface="Calibri"/>
              </a:rPr>
              <a:t> </a:t>
            </a:r>
            <a:r>
              <a:rPr sz="2400" dirty="0">
                <a:latin typeface="Calibri"/>
                <a:cs typeface="Calibri"/>
              </a:rPr>
              <a:t>the</a:t>
            </a:r>
            <a:r>
              <a:rPr sz="2400" spc="265" dirty="0">
                <a:latin typeface="Calibri"/>
                <a:cs typeface="Calibri"/>
              </a:rPr>
              <a:t> </a:t>
            </a:r>
            <a:r>
              <a:rPr sz="2400" spc="-5" dirty="0">
                <a:latin typeface="Calibri"/>
                <a:cs typeface="Calibri"/>
              </a:rPr>
              <a:t>sample</a:t>
            </a:r>
            <a:r>
              <a:rPr sz="2400" spc="254" dirty="0">
                <a:latin typeface="Calibri"/>
                <a:cs typeface="Calibri"/>
              </a:rPr>
              <a:t> </a:t>
            </a:r>
            <a:r>
              <a:rPr sz="2400" spc="-15" dirty="0">
                <a:latin typeface="Calibri"/>
                <a:cs typeface="Calibri"/>
              </a:rPr>
              <a:t>may</a:t>
            </a:r>
            <a:r>
              <a:rPr sz="2400" spc="250" dirty="0">
                <a:latin typeface="Calibri"/>
                <a:cs typeface="Calibri"/>
              </a:rPr>
              <a:t> </a:t>
            </a:r>
            <a:r>
              <a:rPr sz="2400" spc="-5" dirty="0">
                <a:latin typeface="Calibri"/>
                <a:cs typeface="Calibri"/>
              </a:rPr>
              <a:t>not</a:t>
            </a:r>
            <a:r>
              <a:rPr sz="2400" spc="250" dirty="0">
                <a:latin typeface="Calibri"/>
                <a:cs typeface="Calibri"/>
              </a:rPr>
              <a:t> </a:t>
            </a:r>
            <a:r>
              <a:rPr sz="2400" spc="-5" dirty="0">
                <a:latin typeface="Calibri"/>
                <a:cs typeface="Calibri"/>
              </a:rPr>
              <a:t>be</a:t>
            </a:r>
            <a:r>
              <a:rPr sz="2400" spc="265" dirty="0">
                <a:latin typeface="Calibri"/>
                <a:cs typeface="Calibri"/>
              </a:rPr>
              <a:t> </a:t>
            </a:r>
            <a:r>
              <a:rPr sz="2400" dirty="0">
                <a:latin typeface="Calibri"/>
                <a:cs typeface="Calibri"/>
              </a:rPr>
              <a:t>a </a:t>
            </a:r>
            <a:r>
              <a:rPr sz="2400" spc="-525" dirty="0">
                <a:latin typeface="Calibri"/>
                <a:cs typeface="Calibri"/>
              </a:rPr>
              <a:t> </a:t>
            </a:r>
            <a:r>
              <a:rPr sz="2400" dirty="0">
                <a:latin typeface="Calibri"/>
                <a:cs typeface="Calibri"/>
              </a:rPr>
              <a:t>true</a:t>
            </a:r>
            <a:r>
              <a:rPr sz="2400" spc="-15" dirty="0">
                <a:latin typeface="Calibri"/>
                <a:cs typeface="Calibri"/>
              </a:rPr>
              <a:t> </a:t>
            </a:r>
            <a:r>
              <a:rPr sz="2400" spc="-10" dirty="0">
                <a:latin typeface="Calibri"/>
                <a:cs typeface="Calibri"/>
              </a:rPr>
              <a:t>representation</a:t>
            </a:r>
            <a:r>
              <a:rPr sz="2400" spc="-15" dirty="0">
                <a:latin typeface="Calibri"/>
                <a:cs typeface="Calibri"/>
              </a:rPr>
              <a:t> </a:t>
            </a:r>
            <a:r>
              <a:rPr sz="2400" spc="-5" dirty="0">
                <a:latin typeface="Calibri"/>
                <a:cs typeface="Calibri"/>
              </a:rPr>
              <a:t>of</a:t>
            </a:r>
            <a:r>
              <a:rPr sz="2400" spc="5" dirty="0">
                <a:latin typeface="Calibri"/>
                <a:cs typeface="Calibri"/>
              </a:rPr>
              <a:t> </a:t>
            </a:r>
            <a:r>
              <a:rPr sz="2400" dirty="0">
                <a:latin typeface="Calibri"/>
                <a:cs typeface="Calibri"/>
              </a:rPr>
              <a:t>the</a:t>
            </a:r>
            <a:r>
              <a:rPr sz="2400" spc="-15" dirty="0">
                <a:latin typeface="Calibri"/>
                <a:cs typeface="Calibri"/>
              </a:rPr>
              <a:t> </a:t>
            </a:r>
            <a:r>
              <a:rPr sz="2400" spc="-10" dirty="0">
                <a:latin typeface="Calibri"/>
                <a:cs typeface="Calibri"/>
              </a:rPr>
              <a:t>entire</a:t>
            </a:r>
            <a:r>
              <a:rPr sz="2400" spc="-5" dirty="0">
                <a:latin typeface="Calibri"/>
                <a:cs typeface="Calibri"/>
              </a:rPr>
              <a:t> population.</a:t>
            </a:r>
            <a:endParaRPr sz="24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67964" y="240538"/>
            <a:ext cx="5443220" cy="574040"/>
          </a:xfrm>
          <a:prstGeom prst="rect">
            <a:avLst/>
          </a:prstGeom>
        </p:spPr>
        <p:txBody>
          <a:bodyPr vert="horz" wrap="square" lIns="0" tIns="12700" rIns="0" bIns="0" rtlCol="0">
            <a:spAutoFit/>
          </a:bodyPr>
          <a:lstStyle/>
          <a:p>
            <a:pPr marL="12700">
              <a:lnSpc>
                <a:spcPct val="100000"/>
              </a:lnSpc>
              <a:spcBef>
                <a:spcPts val="100"/>
              </a:spcBef>
            </a:pPr>
            <a:r>
              <a:rPr dirty="0"/>
              <a:t>1)</a:t>
            </a:r>
            <a:r>
              <a:rPr spc="-10" dirty="0"/>
              <a:t> </a:t>
            </a:r>
            <a:r>
              <a:rPr spc="-5" dirty="0"/>
              <a:t>Consumer</a:t>
            </a:r>
            <a:r>
              <a:rPr dirty="0"/>
              <a:t> </a:t>
            </a:r>
            <a:r>
              <a:rPr spc="-10" dirty="0"/>
              <a:t>Survey</a:t>
            </a:r>
            <a:r>
              <a:rPr spc="-35" dirty="0"/>
              <a:t> </a:t>
            </a:r>
            <a:r>
              <a:rPr spc="-5" dirty="0"/>
              <a:t>Method</a:t>
            </a:r>
          </a:p>
        </p:txBody>
      </p:sp>
      <p:sp>
        <p:nvSpPr>
          <p:cNvPr id="3" name="object 3"/>
          <p:cNvSpPr txBox="1"/>
          <p:nvPr/>
        </p:nvSpPr>
        <p:spPr>
          <a:xfrm>
            <a:off x="1450594" y="1236087"/>
            <a:ext cx="7616825" cy="4122420"/>
          </a:xfrm>
          <a:prstGeom prst="rect">
            <a:avLst/>
          </a:prstGeom>
        </p:spPr>
        <p:txBody>
          <a:bodyPr vert="horz" wrap="square" lIns="0" tIns="85090" rIns="0" bIns="0" rtlCol="0">
            <a:spAutoFit/>
          </a:bodyPr>
          <a:lstStyle/>
          <a:p>
            <a:pPr marL="12700">
              <a:lnSpc>
                <a:spcPct val="100000"/>
              </a:lnSpc>
              <a:spcBef>
                <a:spcPts val="670"/>
              </a:spcBef>
              <a:tabLst>
                <a:tab pos="469265" algn="l"/>
              </a:tabLst>
            </a:pPr>
            <a:r>
              <a:rPr sz="2400" b="1" dirty="0">
                <a:latin typeface="Calibri"/>
                <a:cs typeface="Calibri"/>
              </a:rPr>
              <a:t>c)	End</a:t>
            </a:r>
            <a:r>
              <a:rPr sz="2400" b="1" spc="-40" dirty="0">
                <a:latin typeface="Calibri"/>
                <a:cs typeface="Calibri"/>
              </a:rPr>
              <a:t> </a:t>
            </a:r>
            <a:r>
              <a:rPr sz="2400" b="1" dirty="0">
                <a:latin typeface="Calibri"/>
                <a:cs typeface="Calibri"/>
              </a:rPr>
              <a:t>Use</a:t>
            </a:r>
            <a:r>
              <a:rPr sz="2400" b="1" spc="-25" dirty="0">
                <a:latin typeface="Calibri"/>
                <a:cs typeface="Calibri"/>
              </a:rPr>
              <a:t> </a:t>
            </a:r>
            <a:r>
              <a:rPr sz="2400" b="1" spc="-5" dirty="0">
                <a:latin typeface="Calibri"/>
                <a:cs typeface="Calibri"/>
              </a:rPr>
              <a:t>Method:</a:t>
            </a:r>
            <a:endParaRPr sz="2400">
              <a:latin typeface="Calibri"/>
              <a:cs typeface="Calibri"/>
            </a:endParaRPr>
          </a:p>
          <a:p>
            <a:pPr marL="469900">
              <a:lnSpc>
                <a:spcPct val="100000"/>
              </a:lnSpc>
              <a:spcBef>
                <a:spcPts val="580"/>
              </a:spcBef>
              <a:tabLst>
                <a:tab pos="1132205" algn="l"/>
                <a:tab pos="2275840" algn="l"/>
                <a:tab pos="3415665" algn="l"/>
                <a:tab pos="3902075" algn="l"/>
                <a:tab pos="5481320" algn="l"/>
                <a:tab pos="6060440" algn="l"/>
                <a:tab pos="7249159" algn="l"/>
              </a:tabLst>
            </a:pPr>
            <a:r>
              <a:rPr sz="2400" spc="-5" dirty="0">
                <a:latin typeface="Calibri"/>
                <a:cs typeface="Calibri"/>
              </a:rPr>
              <a:t>T</a:t>
            </a:r>
            <a:r>
              <a:rPr sz="2400" spc="-10" dirty="0">
                <a:latin typeface="Calibri"/>
                <a:cs typeface="Calibri"/>
              </a:rPr>
              <a:t>h</a:t>
            </a:r>
            <a:r>
              <a:rPr sz="2400" dirty="0">
                <a:latin typeface="Calibri"/>
                <a:cs typeface="Calibri"/>
              </a:rPr>
              <a:t>is	m</a:t>
            </a:r>
            <a:r>
              <a:rPr sz="2400" spc="-10" dirty="0">
                <a:latin typeface="Calibri"/>
                <a:cs typeface="Calibri"/>
              </a:rPr>
              <a:t>e</a:t>
            </a:r>
            <a:r>
              <a:rPr sz="2400" dirty="0">
                <a:latin typeface="Calibri"/>
                <a:cs typeface="Calibri"/>
              </a:rPr>
              <a:t>th</a:t>
            </a:r>
            <a:r>
              <a:rPr sz="2400" spc="-10" dirty="0">
                <a:latin typeface="Calibri"/>
                <a:cs typeface="Calibri"/>
              </a:rPr>
              <a:t>o</a:t>
            </a:r>
            <a:r>
              <a:rPr sz="2400" dirty="0">
                <a:latin typeface="Calibri"/>
                <a:cs typeface="Calibri"/>
              </a:rPr>
              <a:t>d	</a:t>
            </a:r>
            <a:r>
              <a:rPr sz="2400" spc="-35" dirty="0">
                <a:latin typeface="Calibri"/>
                <a:cs typeface="Calibri"/>
              </a:rPr>
              <a:t>F</a:t>
            </a:r>
            <a:r>
              <a:rPr sz="2400" spc="-5" dirty="0">
                <a:latin typeface="Calibri"/>
                <a:cs typeface="Calibri"/>
              </a:rPr>
              <a:t>ocuse</a:t>
            </a:r>
            <a:r>
              <a:rPr sz="2400" dirty="0">
                <a:latin typeface="Calibri"/>
                <a:cs typeface="Calibri"/>
              </a:rPr>
              <a:t>s	</a:t>
            </a:r>
            <a:r>
              <a:rPr sz="2400" spc="-10" dirty="0">
                <a:latin typeface="Calibri"/>
                <a:cs typeface="Calibri"/>
              </a:rPr>
              <a:t>o</a:t>
            </a:r>
            <a:r>
              <a:rPr sz="2400" dirty="0">
                <a:latin typeface="Calibri"/>
                <a:cs typeface="Calibri"/>
              </a:rPr>
              <a:t>n	</a:t>
            </a:r>
            <a:r>
              <a:rPr sz="2400" spc="-35" dirty="0">
                <a:latin typeface="Calibri"/>
                <a:cs typeface="Calibri"/>
              </a:rPr>
              <a:t>F</a:t>
            </a:r>
            <a:r>
              <a:rPr sz="2400" spc="-5" dirty="0">
                <a:latin typeface="Calibri"/>
                <a:cs typeface="Calibri"/>
              </a:rPr>
              <a:t>o</a:t>
            </a:r>
            <a:r>
              <a:rPr sz="2400" spc="-45" dirty="0">
                <a:latin typeface="Calibri"/>
                <a:cs typeface="Calibri"/>
              </a:rPr>
              <a:t>r</a:t>
            </a:r>
            <a:r>
              <a:rPr sz="2400" dirty="0">
                <a:latin typeface="Calibri"/>
                <a:cs typeface="Calibri"/>
              </a:rPr>
              <a:t>e</a:t>
            </a:r>
            <a:r>
              <a:rPr sz="2400" spc="-20" dirty="0">
                <a:latin typeface="Calibri"/>
                <a:cs typeface="Calibri"/>
              </a:rPr>
              <a:t>c</a:t>
            </a:r>
            <a:r>
              <a:rPr sz="2400" dirty="0">
                <a:latin typeface="Calibri"/>
                <a:cs typeface="Calibri"/>
              </a:rPr>
              <a:t>a</a:t>
            </a:r>
            <a:r>
              <a:rPr sz="2400" spc="-30" dirty="0">
                <a:latin typeface="Calibri"/>
                <a:cs typeface="Calibri"/>
              </a:rPr>
              <a:t>s</a:t>
            </a:r>
            <a:r>
              <a:rPr sz="2400" spc="-15" dirty="0">
                <a:latin typeface="Calibri"/>
                <a:cs typeface="Calibri"/>
              </a:rPr>
              <a:t>t</a:t>
            </a:r>
            <a:r>
              <a:rPr sz="2400" dirty="0">
                <a:latin typeface="Calibri"/>
                <a:cs typeface="Calibri"/>
              </a:rPr>
              <a:t>ing	</a:t>
            </a:r>
            <a:r>
              <a:rPr sz="2400" spc="-5" dirty="0">
                <a:latin typeface="Calibri"/>
                <a:cs typeface="Calibri"/>
              </a:rPr>
              <a:t>th</a:t>
            </a:r>
            <a:r>
              <a:rPr sz="2400" dirty="0">
                <a:latin typeface="Calibri"/>
                <a:cs typeface="Calibri"/>
              </a:rPr>
              <a:t>e	</a:t>
            </a:r>
            <a:r>
              <a:rPr sz="2400" spc="-5" dirty="0">
                <a:latin typeface="Calibri"/>
                <a:cs typeface="Calibri"/>
              </a:rPr>
              <a:t>deman</a:t>
            </a:r>
            <a:r>
              <a:rPr sz="2400" dirty="0">
                <a:latin typeface="Calibri"/>
                <a:cs typeface="Calibri"/>
              </a:rPr>
              <a:t>d	</a:t>
            </a:r>
            <a:r>
              <a:rPr sz="2400" spc="-50" dirty="0">
                <a:latin typeface="Calibri"/>
                <a:cs typeface="Calibri"/>
              </a:rPr>
              <a:t>f</a:t>
            </a:r>
            <a:r>
              <a:rPr sz="2400" spc="-5" dirty="0">
                <a:latin typeface="Calibri"/>
                <a:cs typeface="Calibri"/>
              </a:rPr>
              <a:t>or</a:t>
            </a:r>
            <a:endParaRPr sz="2400">
              <a:latin typeface="Calibri"/>
              <a:cs typeface="Calibri"/>
            </a:endParaRPr>
          </a:p>
          <a:p>
            <a:pPr marL="469900">
              <a:lnSpc>
                <a:spcPct val="100000"/>
              </a:lnSpc>
            </a:pPr>
            <a:r>
              <a:rPr sz="2400" spc="-5" dirty="0">
                <a:latin typeface="Calibri"/>
                <a:cs typeface="Calibri"/>
              </a:rPr>
              <a:t>intermediary</a:t>
            </a:r>
            <a:r>
              <a:rPr sz="2400" spc="-45" dirty="0">
                <a:latin typeface="Calibri"/>
                <a:cs typeface="Calibri"/>
              </a:rPr>
              <a:t> </a:t>
            </a:r>
            <a:r>
              <a:rPr sz="2400" spc="-5" dirty="0">
                <a:latin typeface="Calibri"/>
                <a:cs typeface="Calibri"/>
              </a:rPr>
              <a:t>Goods.</a:t>
            </a:r>
            <a:endParaRPr sz="2400">
              <a:latin typeface="Calibri"/>
              <a:cs typeface="Calibri"/>
            </a:endParaRPr>
          </a:p>
          <a:p>
            <a:pPr marL="469900" marR="6350">
              <a:lnSpc>
                <a:spcPct val="100000"/>
              </a:lnSpc>
              <a:spcBef>
                <a:spcPts val="575"/>
              </a:spcBef>
            </a:pPr>
            <a:r>
              <a:rPr sz="2400" dirty="0">
                <a:latin typeface="Calibri"/>
                <a:cs typeface="Calibri"/>
              </a:rPr>
              <a:t>Under</a:t>
            </a:r>
            <a:r>
              <a:rPr sz="2400" spc="220" dirty="0">
                <a:latin typeface="Calibri"/>
                <a:cs typeface="Calibri"/>
              </a:rPr>
              <a:t> </a:t>
            </a:r>
            <a:r>
              <a:rPr sz="2400" dirty="0">
                <a:latin typeface="Calibri"/>
                <a:cs typeface="Calibri"/>
              </a:rPr>
              <a:t>this</a:t>
            </a:r>
            <a:r>
              <a:rPr sz="2400" spc="220" dirty="0">
                <a:latin typeface="Calibri"/>
                <a:cs typeface="Calibri"/>
              </a:rPr>
              <a:t> </a:t>
            </a:r>
            <a:r>
              <a:rPr sz="2400" spc="-5" dirty="0">
                <a:latin typeface="Calibri"/>
                <a:cs typeface="Calibri"/>
              </a:rPr>
              <a:t>method,</a:t>
            </a:r>
            <a:r>
              <a:rPr sz="2400" spc="215" dirty="0">
                <a:latin typeface="Calibri"/>
                <a:cs typeface="Calibri"/>
              </a:rPr>
              <a:t> </a:t>
            </a:r>
            <a:r>
              <a:rPr sz="2400" spc="-5" dirty="0">
                <a:latin typeface="Calibri"/>
                <a:cs typeface="Calibri"/>
              </a:rPr>
              <a:t>the</a:t>
            </a:r>
            <a:r>
              <a:rPr sz="2400" spc="225" dirty="0">
                <a:latin typeface="Calibri"/>
                <a:cs typeface="Calibri"/>
              </a:rPr>
              <a:t> </a:t>
            </a:r>
            <a:r>
              <a:rPr sz="2400" spc="-5" dirty="0">
                <a:latin typeface="Calibri"/>
                <a:cs typeface="Calibri"/>
              </a:rPr>
              <a:t>sales</a:t>
            </a:r>
            <a:r>
              <a:rPr sz="2400" spc="225" dirty="0">
                <a:latin typeface="Calibri"/>
                <a:cs typeface="Calibri"/>
              </a:rPr>
              <a:t> </a:t>
            </a:r>
            <a:r>
              <a:rPr sz="2400" spc="-5" dirty="0">
                <a:latin typeface="Calibri"/>
                <a:cs typeface="Calibri"/>
              </a:rPr>
              <a:t>of</a:t>
            </a:r>
            <a:r>
              <a:rPr sz="2400" spc="220" dirty="0">
                <a:latin typeface="Calibri"/>
                <a:cs typeface="Calibri"/>
              </a:rPr>
              <a:t> </a:t>
            </a:r>
            <a:r>
              <a:rPr sz="2400" dirty="0">
                <a:latin typeface="Calibri"/>
                <a:cs typeface="Calibri"/>
              </a:rPr>
              <a:t>a</a:t>
            </a:r>
            <a:r>
              <a:rPr sz="2400" spc="210" dirty="0">
                <a:latin typeface="Calibri"/>
                <a:cs typeface="Calibri"/>
              </a:rPr>
              <a:t> </a:t>
            </a:r>
            <a:r>
              <a:rPr sz="2400" spc="-10" dirty="0">
                <a:latin typeface="Calibri"/>
                <a:cs typeface="Calibri"/>
              </a:rPr>
              <a:t>Product</a:t>
            </a:r>
            <a:r>
              <a:rPr sz="2400" spc="220" dirty="0">
                <a:latin typeface="Calibri"/>
                <a:cs typeface="Calibri"/>
              </a:rPr>
              <a:t> </a:t>
            </a:r>
            <a:r>
              <a:rPr sz="2400" spc="-15" dirty="0">
                <a:latin typeface="Calibri"/>
                <a:cs typeface="Calibri"/>
              </a:rPr>
              <a:t>are</a:t>
            </a:r>
            <a:r>
              <a:rPr sz="2400" spc="220" dirty="0">
                <a:latin typeface="Calibri"/>
                <a:cs typeface="Calibri"/>
              </a:rPr>
              <a:t> </a:t>
            </a:r>
            <a:r>
              <a:rPr sz="2400" spc="-10" dirty="0">
                <a:latin typeface="Calibri"/>
                <a:cs typeface="Calibri"/>
              </a:rPr>
              <a:t>projected </a:t>
            </a:r>
            <a:r>
              <a:rPr sz="2400" spc="-530" dirty="0">
                <a:latin typeface="Calibri"/>
                <a:cs typeface="Calibri"/>
              </a:rPr>
              <a:t> </a:t>
            </a:r>
            <a:r>
              <a:rPr sz="2400" spc="-10" dirty="0">
                <a:latin typeface="Calibri"/>
                <a:cs typeface="Calibri"/>
              </a:rPr>
              <a:t>through </a:t>
            </a:r>
            <a:r>
              <a:rPr sz="2400" dirty="0">
                <a:latin typeface="Calibri"/>
                <a:cs typeface="Calibri"/>
              </a:rPr>
              <a:t>a</a:t>
            </a:r>
            <a:r>
              <a:rPr sz="2400" spc="-10" dirty="0">
                <a:latin typeface="Calibri"/>
                <a:cs typeface="Calibri"/>
              </a:rPr>
              <a:t> </a:t>
            </a:r>
            <a:r>
              <a:rPr sz="2400" spc="-5" dirty="0">
                <a:latin typeface="Calibri"/>
                <a:cs typeface="Calibri"/>
              </a:rPr>
              <a:t>survey of</a:t>
            </a:r>
            <a:r>
              <a:rPr sz="2400" dirty="0">
                <a:latin typeface="Calibri"/>
                <a:cs typeface="Calibri"/>
              </a:rPr>
              <a:t> its</a:t>
            </a:r>
            <a:r>
              <a:rPr sz="2400" spc="-20" dirty="0">
                <a:latin typeface="Calibri"/>
                <a:cs typeface="Calibri"/>
              </a:rPr>
              <a:t> </a:t>
            </a:r>
            <a:r>
              <a:rPr sz="2400" dirty="0">
                <a:latin typeface="Calibri"/>
                <a:cs typeface="Calibri"/>
              </a:rPr>
              <a:t>end </a:t>
            </a:r>
            <a:r>
              <a:rPr sz="2400" spc="-10" dirty="0">
                <a:latin typeface="Calibri"/>
                <a:cs typeface="Calibri"/>
              </a:rPr>
              <a:t>users.</a:t>
            </a:r>
            <a:endParaRPr sz="2400">
              <a:latin typeface="Calibri"/>
              <a:cs typeface="Calibri"/>
            </a:endParaRPr>
          </a:p>
          <a:p>
            <a:pPr>
              <a:lnSpc>
                <a:spcPct val="100000"/>
              </a:lnSpc>
              <a:spcBef>
                <a:spcPts val="5"/>
              </a:spcBef>
            </a:pPr>
            <a:endParaRPr sz="3300">
              <a:latin typeface="Calibri"/>
              <a:cs typeface="Calibri"/>
            </a:endParaRPr>
          </a:p>
          <a:p>
            <a:pPr marL="469900">
              <a:lnSpc>
                <a:spcPct val="100000"/>
              </a:lnSpc>
            </a:pPr>
            <a:r>
              <a:rPr sz="2400" spc="-5" dirty="0">
                <a:latin typeface="Calibri"/>
                <a:cs typeface="Calibri"/>
              </a:rPr>
              <a:t>Example:</a:t>
            </a:r>
            <a:endParaRPr sz="2400">
              <a:latin typeface="Calibri"/>
              <a:cs typeface="Calibri"/>
            </a:endParaRPr>
          </a:p>
          <a:p>
            <a:pPr marL="469900" marR="6350" algn="just">
              <a:lnSpc>
                <a:spcPct val="100000"/>
              </a:lnSpc>
              <a:spcBef>
                <a:spcPts val="580"/>
              </a:spcBef>
            </a:pPr>
            <a:r>
              <a:rPr sz="2400" dirty="0">
                <a:latin typeface="Calibri"/>
                <a:cs typeface="Calibri"/>
              </a:rPr>
              <a:t>Milk</a:t>
            </a:r>
            <a:r>
              <a:rPr sz="2400" spc="5" dirty="0">
                <a:latin typeface="Calibri"/>
                <a:cs typeface="Calibri"/>
              </a:rPr>
              <a:t> </a:t>
            </a:r>
            <a:r>
              <a:rPr sz="2400" dirty="0">
                <a:latin typeface="Calibri"/>
                <a:cs typeface="Calibri"/>
              </a:rPr>
              <a:t>is</a:t>
            </a:r>
            <a:r>
              <a:rPr sz="2400" spc="5" dirty="0">
                <a:latin typeface="Calibri"/>
                <a:cs typeface="Calibri"/>
              </a:rPr>
              <a:t> </a:t>
            </a:r>
            <a:r>
              <a:rPr sz="2400" dirty="0">
                <a:latin typeface="Calibri"/>
                <a:cs typeface="Calibri"/>
              </a:rPr>
              <a:t>a</a:t>
            </a:r>
            <a:r>
              <a:rPr sz="2400" spc="5" dirty="0">
                <a:latin typeface="Calibri"/>
                <a:cs typeface="Calibri"/>
              </a:rPr>
              <a:t> </a:t>
            </a:r>
            <a:r>
              <a:rPr sz="2400" spc="-10" dirty="0">
                <a:latin typeface="Calibri"/>
                <a:cs typeface="Calibri"/>
              </a:rPr>
              <a:t>commodity</a:t>
            </a:r>
            <a:r>
              <a:rPr sz="2400" spc="-5" dirty="0">
                <a:latin typeface="Calibri"/>
                <a:cs typeface="Calibri"/>
              </a:rPr>
              <a:t> </a:t>
            </a:r>
            <a:r>
              <a:rPr sz="2400" dirty="0">
                <a:latin typeface="Calibri"/>
                <a:cs typeface="Calibri"/>
              </a:rPr>
              <a:t>which</a:t>
            </a:r>
            <a:r>
              <a:rPr sz="2400" spc="5" dirty="0">
                <a:latin typeface="Calibri"/>
                <a:cs typeface="Calibri"/>
              </a:rPr>
              <a:t> </a:t>
            </a:r>
            <a:r>
              <a:rPr sz="2400" spc="-15" dirty="0">
                <a:latin typeface="Calibri"/>
                <a:cs typeface="Calibri"/>
              </a:rPr>
              <a:t>can</a:t>
            </a:r>
            <a:r>
              <a:rPr sz="2400" spc="-10" dirty="0">
                <a:latin typeface="Calibri"/>
                <a:cs typeface="Calibri"/>
              </a:rPr>
              <a:t> </a:t>
            </a:r>
            <a:r>
              <a:rPr sz="2400" spc="-5" dirty="0">
                <a:latin typeface="Calibri"/>
                <a:cs typeface="Calibri"/>
              </a:rPr>
              <a:t>be</a:t>
            </a:r>
            <a:r>
              <a:rPr sz="2400" dirty="0">
                <a:latin typeface="Calibri"/>
                <a:cs typeface="Calibri"/>
              </a:rPr>
              <a:t> used</a:t>
            </a:r>
            <a:r>
              <a:rPr sz="2400" spc="5" dirty="0">
                <a:latin typeface="Calibri"/>
                <a:cs typeface="Calibri"/>
              </a:rPr>
              <a:t> </a:t>
            </a:r>
            <a:r>
              <a:rPr sz="2400" dirty="0">
                <a:latin typeface="Calibri"/>
                <a:cs typeface="Calibri"/>
              </a:rPr>
              <a:t>as</a:t>
            </a:r>
            <a:r>
              <a:rPr sz="2400" spc="545" dirty="0">
                <a:latin typeface="Calibri"/>
                <a:cs typeface="Calibri"/>
              </a:rPr>
              <a:t> </a:t>
            </a:r>
            <a:r>
              <a:rPr sz="2400" dirty="0">
                <a:latin typeface="Calibri"/>
                <a:cs typeface="Calibri"/>
              </a:rPr>
              <a:t>an </a:t>
            </a:r>
            <a:r>
              <a:rPr sz="2400" spc="5" dirty="0">
                <a:latin typeface="Calibri"/>
                <a:cs typeface="Calibri"/>
              </a:rPr>
              <a:t> </a:t>
            </a:r>
            <a:r>
              <a:rPr sz="2400" spc="-5" dirty="0">
                <a:latin typeface="Calibri"/>
                <a:cs typeface="Calibri"/>
              </a:rPr>
              <a:t>intermediary </a:t>
            </a:r>
            <a:r>
              <a:rPr sz="2400" spc="-10" dirty="0">
                <a:latin typeface="Calibri"/>
                <a:cs typeface="Calibri"/>
              </a:rPr>
              <a:t>good </a:t>
            </a:r>
            <a:r>
              <a:rPr sz="2400" spc="-20" dirty="0">
                <a:latin typeface="Calibri"/>
                <a:cs typeface="Calibri"/>
              </a:rPr>
              <a:t>for </a:t>
            </a:r>
            <a:r>
              <a:rPr sz="2400" dirty="0">
                <a:latin typeface="Calibri"/>
                <a:cs typeface="Calibri"/>
              </a:rPr>
              <a:t>the </a:t>
            </a:r>
            <a:r>
              <a:rPr sz="2400" spc="-10" dirty="0">
                <a:latin typeface="Calibri"/>
                <a:cs typeface="Calibri"/>
              </a:rPr>
              <a:t>production </a:t>
            </a:r>
            <a:r>
              <a:rPr sz="2400" spc="-5" dirty="0">
                <a:latin typeface="Calibri"/>
                <a:cs typeface="Calibri"/>
              </a:rPr>
              <a:t>of </a:t>
            </a:r>
            <a:r>
              <a:rPr sz="2400" dirty="0">
                <a:latin typeface="Calibri"/>
                <a:cs typeface="Calibri"/>
              </a:rPr>
              <a:t>ice </a:t>
            </a:r>
            <a:r>
              <a:rPr sz="2400" spc="-5" dirty="0">
                <a:latin typeface="Calibri"/>
                <a:cs typeface="Calibri"/>
              </a:rPr>
              <a:t>cream, </a:t>
            </a:r>
            <a:r>
              <a:rPr sz="2400" dirty="0">
                <a:latin typeface="Calibri"/>
                <a:cs typeface="Calibri"/>
              </a:rPr>
              <a:t>and </a:t>
            </a:r>
            <a:r>
              <a:rPr sz="2400" spc="5" dirty="0">
                <a:latin typeface="Calibri"/>
                <a:cs typeface="Calibri"/>
              </a:rPr>
              <a:t> </a:t>
            </a:r>
            <a:r>
              <a:rPr sz="2400" spc="-5" dirty="0">
                <a:latin typeface="Calibri"/>
                <a:cs typeface="Calibri"/>
              </a:rPr>
              <a:t>other dairy</a:t>
            </a:r>
            <a:r>
              <a:rPr sz="2400" dirty="0">
                <a:latin typeface="Calibri"/>
                <a:cs typeface="Calibri"/>
              </a:rPr>
              <a:t> </a:t>
            </a:r>
            <a:r>
              <a:rPr sz="2400" spc="-10" dirty="0">
                <a:latin typeface="Calibri"/>
                <a:cs typeface="Calibri"/>
              </a:rPr>
              <a:t>products.</a:t>
            </a:r>
            <a:endParaRPr sz="24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62225" y="240538"/>
            <a:ext cx="5845810" cy="574040"/>
          </a:xfrm>
          <a:prstGeom prst="rect">
            <a:avLst/>
          </a:prstGeom>
        </p:spPr>
        <p:txBody>
          <a:bodyPr vert="horz" wrap="square" lIns="0" tIns="12700" rIns="0" bIns="0" rtlCol="0">
            <a:spAutoFit/>
          </a:bodyPr>
          <a:lstStyle/>
          <a:p>
            <a:pPr marL="12700">
              <a:lnSpc>
                <a:spcPct val="100000"/>
              </a:lnSpc>
              <a:spcBef>
                <a:spcPts val="100"/>
              </a:spcBef>
            </a:pPr>
            <a:r>
              <a:rPr dirty="0"/>
              <a:t>2)</a:t>
            </a:r>
            <a:r>
              <a:rPr spc="-20" dirty="0"/>
              <a:t> </a:t>
            </a:r>
            <a:r>
              <a:rPr dirty="0"/>
              <a:t>Sales</a:t>
            </a:r>
            <a:r>
              <a:rPr spc="-15" dirty="0"/>
              <a:t> </a:t>
            </a:r>
            <a:r>
              <a:rPr spc="-25" dirty="0"/>
              <a:t>Force </a:t>
            </a:r>
            <a:r>
              <a:rPr spc="-5" dirty="0"/>
              <a:t>Opinion</a:t>
            </a:r>
            <a:r>
              <a:rPr spc="-15" dirty="0"/>
              <a:t> </a:t>
            </a:r>
            <a:r>
              <a:rPr spc="-5" dirty="0"/>
              <a:t>Method</a:t>
            </a:r>
          </a:p>
        </p:txBody>
      </p:sp>
      <p:sp>
        <p:nvSpPr>
          <p:cNvPr id="3" name="object 3"/>
          <p:cNvSpPr txBox="1"/>
          <p:nvPr/>
        </p:nvSpPr>
        <p:spPr>
          <a:xfrm>
            <a:off x="1907794" y="1311910"/>
            <a:ext cx="7158355" cy="5390515"/>
          </a:xfrm>
          <a:prstGeom prst="rect">
            <a:avLst/>
          </a:prstGeom>
        </p:spPr>
        <p:txBody>
          <a:bodyPr vert="horz" wrap="square" lIns="0" tIns="12065" rIns="0" bIns="0" rtlCol="0">
            <a:spAutoFit/>
          </a:bodyPr>
          <a:lstStyle/>
          <a:p>
            <a:pPr marL="12700" marR="8255" algn="just">
              <a:lnSpc>
                <a:spcPct val="100000"/>
              </a:lnSpc>
              <a:spcBef>
                <a:spcPts val="95"/>
              </a:spcBef>
              <a:buFont typeface="Calibri"/>
              <a:buChar char="-"/>
              <a:tabLst>
                <a:tab pos="197485" algn="l"/>
              </a:tabLst>
            </a:pPr>
            <a:r>
              <a:rPr sz="2200" b="1" spc="-5" dirty="0">
                <a:latin typeface="Calibri"/>
                <a:cs typeface="Calibri"/>
              </a:rPr>
              <a:t>In this method , </a:t>
            </a:r>
            <a:r>
              <a:rPr sz="2200" b="1" spc="-10" dirty="0">
                <a:latin typeface="Calibri"/>
                <a:cs typeface="Calibri"/>
              </a:rPr>
              <a:t>instead </a:t>
            </a:r>
            <a:r>
              <a:rPr sz="2200" b="1" spc="-5" dirty="0">
                <a:latin typeface="Calibri"/>
                <a:cs typeface="Calibri"/>
              </a:rPr>
              <a:t>of </a:t>
            </a:r>
            <a:r>
              <a:rPr sz="2200" b="1" spc="-10" dirty="0">
                <a:latin typeface="Calibri"/>
                <a:cs typeface="Calibri"/>
              </a:rPr>
              <a:t>consumers, </a:t>
            </a:r>
            <a:r>
              <a:rPr sz="2200" b="1" spc="-5" dirty="0">
                <a:latin typeface="Calibri"/>
                <a:cs typeface="Calibri"/>
              </a:rPr>
              <a:t>the opinion </a:t>
            </a:r>
            <a:r>
              <a:rPr sz="2200" b="1" dirty="0">
                <a:latin typeface="Calibri"/>
                <a:cs typeface="Calibri"/>
              </a:rPr>
              <a:t>of </a:t>
            </a:r>
            <a:r>
              <a:rPr sz="2200" b="1" spc="-10" dirty="0">
                <a:latin typeface="Calibri"/>
                <a:cs typeface="Calibri"/>
              </a:rPr>
              <a:t>the </a:t>
            </a:r>
            <a:r>
              <a:rPr sz="2200" b="1" spc="-5" dirty="0">
                <a:latin typeface="Calibri"/>
                <a:cs typeface="Calibri"/>
              </a:rPr>
              <a:t> opinion</a:t>
            </a:r>
            <a:r>
              <a:rPr sz="2200" b="1" spc="10" dirty="0">
                <a:latin typeface="Calibri"/>
                <a:cs typeface="Calibri"/>
              </a:rPr>
              <a:t> </a:t>
            </a:r>
            <a:r>
              <a:rPr sz="2200" b="1" spc="-5" dirty="0">
                <a:latin typeface="Calibri"/>
                <a:cs typeface="Calibri"/>
              </a:rPr>
              <a:t>of</a:t>
            </a:r>
            <a:r>
              <a:rPr sz="2200" b="1" spc="20" dirty="0">
                <a:latin typeface="Calibri"/>
                <a:cs typeface="Calibri"/>
              </a:rPr>
              <a:t> </a:t>
            </a:r>
            <a:r>
              <a:rPr sz="2200" b="1" spc="-5" dirty="0">
                <a:latin typeface="Calibri"/>
                <a:cs typeface="Calibri"/>
              </a:rPr>
              <a:t>salesman</a:t>
            </a:r>
            <a:r>
              <a:rPr sz="2200" b="1" spc="15" dirty="0">
                <a:latin typeface="Calibri"/>
                <a:cs typeface="Calibri"/>
              </a:rPr>
              <a:t> </a:t>
            </a:r>
            <a:r>
              <a:rPr sz="2200" b="1" spc="-5" dirty="0">
                <a:latin typeface="Calibri"/>
                <a:cs typeface="Calibri"/>
              </a:rPr>
              <a:t>is</a:t>
            </a:r>
            <a:r>
              <a:rPr sz="2200" b="1" spc="-10" dirty="0">
                <a:latin typeface="Calibri"/>
                <a:cs typeface="Calibri"/>
              </a:rPr>
              <a:t> sought.</a:t>
            </a:r>
            <a:endParaRPr sz="2200">
              <a:latin typeface="Calibri"/>
              <a:cs typeface="Calibri"/>
            </a:endParaRPr>
          </a:p>
          <a:p>
            <a:pPr marL="12700" marR="5715" algn="just">
              <a:lnSpc>
                <a:spcPct val="100000"/>
              </a:lnSpc>
              <a:spcBef>
                <a:spcPts val="530"/>
              </a:spcBef>
              <a:buChar char="-"/>
              <a:tabLst>
                <a:tab pos="220345" algn="l"/>
              </a:tabLst>
            </a:pPr>
            <a:r>
              <a:rPr sz="2200" spc="-5" dirty="0">
                <a:latin typeface="Calibri"/>
                <a:cs typeface="Calibri"/>
              </a:rPr>
              <a:t>It</a:t>
            </a:r>
            <a:r>
              <a:rPr sz="2200" spc="465" dirty="0">
                <a:latin typeface="Calibri"/>
                <a:cs typeface="Calibri"/>
              </a:rPr>
              <a:t> </a:t>
            </a:r>
            <a:r>
              <a:rPr sz="2200" spc="-5" dirty="0">
                <a:latin typeface="Calibri"/>
                <a:cs typeface="Calibri"/>
              </a:rPr>
              <a:t>is</a:t>
            </a:r>
            <a:r>
              <a:rPr sz="2200" spc="470" dirty="0">
                <a:latin typeface="Calibri"/>
                <a:cs typeface="Calibri"/>
              </a:rPr>
              <a:t> </a:t>
            </a:r>
            <a:r>
              <a:rPr sz="2200" spc="-5" dirty="0">
                <a:latin typeface="Calibri"/>
                <a:cs typeface="Calibri"/>
              </a:rPr>
              <a:t>also</a:t>
            </a:r>
            <a:r>
              <a:rPr sz="2200" spc="475" dirty="0">
                <a:latin typeface="Calibri"/>
                <a:cs typeface="Calibri"/>
              </a:rPr>
              <a:t> </a:t>
            </a:r>
            <a:r>
              <a:rPr sz="2200" spc="-20" dirty="0">
                <a:latin typeface="Calibri"/>
                <a:cs typeface="Calibri"/>
              </a:rPr>
              <a:t>referred</a:t>
            </a:r>
            <a:r>
              <a:rPr sz="2200" spc="-15" dirty="0">
                <a:latin typeface="Calibri"/>
                <a:cs typeface="Calibri"/>
              </a:rPr>
              <a:t> </a:t>
            </a:r>
            <a:r>
              <a:rPr sz="2200" spc="-5" dirty="0">
                <a:latin typeface="Calibri"/>
                <a:cs typeface="Calibri"/>
              </a:rPr>
              <a:t>as</a:t>
            </a:r>
            <a:r>
              <a:rPr sz="2200" spc="465" dirty="0">
                <a:latin typeface="Calibri"/>
                <a:cs typeface="Calibri"/>
              </a:rPr>
              <a:t> </a:t>
            </a:r>
            <a:r>
              <a:rPr sz="2200" spc="-5" dirty="0">
                <a:latin typeface="Calibri"/>
                <a:cs typeface="Calibri"/>
              </a:rPr>
              <a:t>the</a:t>
            </a:r>
            <a:r>
              <a:rPr sz="2200" spc="480" dirty="0">
                <a:latin typeface="Calibri"/>
                <a:cs typeface="Calibri"/>
              </a:rPr>
              <a:t> </a:t>
            </a:r>
            <a:r>
              <a:rPr sz="2200" b="1" spc="-25" dirty="0">
                <a:latin typeface="Calibri"/>
                <a:cs typeface="Calibri"/>
              </a:rPr>
              <a:t>“grass</a:t>
            </a:r>
            <a:r>
              <a:rPr sz="2200" b="1" dirty="0">
                <a:latin typeface="Calibri"/>
                <a:cs typeface="Calibri"/>
              </a:rPr>
              <a:t> </a:t>
            </a:r>
            <a:r>
              <a:rPr sz="2200" b="1" spc="-5" dirty="0">
                <a:latin typeface="Calibri"/>
                <a:cs typeface="Calibri"/>
              </a:rPr>
              <a:t>root</a:t>
            </a:r>
            <a:r>
              <a:rPr sz="2200" b="1" spc="470" dirty="0">
                <a:latin typeface="Calibri"/>
                <a:cs typeface="Calibri"/>
              </a:rPr>
              <a:t> </a:t>
            </a:r>
            <a:r>
              <a:rPr sz="2200" b="1" spc="-5" dirty="0">
                <a:latin typeface="Calibri"/>
                <a:cs typeface="Calibri"/>
              </a:rPr>
              <a:t>approach”</a:t>
            </a:r>
            <a:r>
              <a:rPr sz="2200" b="1" spc="480" dirty="0">
                <a:latin typeface="Calibri"/>
                <a:cs typeface="Calibri"/>
              </a:rPr>
              <a:t> </a:t>
            </a:r>
            <a:r>
              <a:rPr sz="2200" spc="-5" dirty="0">
                <a:latin typeface="Calibri"/>
                <a:cs typeface="Calibri"/>
              </a:rPr>
              <a:t>as</a:t>
            </a:r>
            <a:r>
              <a:rPr sz="2200" spc="465" dirty="0">
                <a:latin typeface="Calibri"/>
                <a:cs typeface="Calibri"/>
              </a:rPr>
              <a:t> </a:t>
            </a:r>
            <a:r>
              <a:rPr sz="2200" spc="-5" dirty="0">
                <a:latin typeface="Calibri"/>
                <a:cs typeface="Calibri"/>
              </a:rPr>
              <a:t>it</a:t>
            </a:r>
            <a:r>
              <a:rPr sz="2200" spc="459" dirty="0">
                <a:latin typeface="Calibri"/>
                <a:cs typeface="Calibri"/>
              </a:rPr>
              <a:t> </a:t>
            </a:r>
            <a:r>
              <a:rPr sz="2200" spc="-5" dirty="0">
                <a:latin typeface="Calibri"/>
                <a:cs typeface="Calibri"/>
              </a:rPr>
              <a:t>is</a:t>
            </a:r>
            <a:r>
              <a:rPr sz="2200" spc="470" dirty="0">
                <a:latin typeface="Calibri"/>
                <a:cs typeface="Calibri"/>
              </a:rPr>
              <a:t> </a:t>
            </a:r>
            <a:r>
              <a:rPr sz="2200" spc="-5" dirty="0">
                <a:latin typeface="Calibri"/>
                <a:cs typeface="Calibri"/>
              </a:rPr>
              <a:t>a </a:t>
            </a:r>
            <a:r>
              <a:rPr sz="2200" spc="-490" dirty="0">
                <a:latin typeface="Calibri"/>
                <a:cs typeface="Calibri"/>
              </a:rPr>
              <a:t> </a:t>
            </a:r>
            <a:r>
              <a:rPr sz="2200" spc="-15" dirty="0">
                <a:latin typeface="Calibri"/>
                <a:cs typeface="Calibri"/>
              </a:rPr>
              <a:t>bottom-</a:t>
            </a:r>
            <a:r>
              <a:rPr sz="2200" spc="-10" dirty="0">
                <a:latin typeface="Calibri"/>
                <a:cs typeface="Calibri"/>
              </a:rPr>
              <a:t> </a:t>
            </a:r>
            <a:r>
              <a:rPr sz="2200" spc="-5" dirty="0">
                <a:latin typeface="Calibri"/>
                <a:cs typeface="Calibri"/>
              </a:rPr>
              <a:t>up</a:t>
            </a:r>
            <a:r>
              <a:rPr sz="2200" dirty="0">
                <a:latin typeface="Calibri"/>
                <a:cs typeface="Calibri"/>
              </a:rPr>
              <a:t> </a:t>
            </a:r>
            <a:r>
              <a:rPr sz="2200" spc="-5" dirty="0">
                <a:latin typeface="Calibri"/>
                <a:cs typeface="Calibri"/>
              </a:rPr>
              <a:t>method</a:t>
            </a:r>
            <a:r>
              <a:rPr sz="2200" dirty="0">
                <a:latin typeface="Calibri"/>
                <a:cs typeface="Calibri"/>
              </a:rPr>
              <a:t> </a:t>
            </a:r>
            <a:r>
              <a:rPr sz="2200" spc="-10" dirty="0">
                <a:latin typeface="Calibri"/>
                <a:cs typeface="Calibri"/>
              </a:rPr>
              <a:t>that</a:t>
            </a:r>
            <a:r>
              <a:rPr sz="2200" spc="-5" dirty="0">
                <a:latin typeface="Calibri"/>
                <a:cs typeface="Calibri"/>
              </a:rPr>
              <a:t> </a:t>
            </a:r>
            <a:r>
              <a:rPr sz="2200" spc="-10" dirty="0">
                <a:latin typeface="Calibri"/>
                <a:cs typeface="Calibri"/>
              </a:rPr>
              <a:t>requires</a:t>
            </a:r>
            <a:r>
              <a:rPr sz="2200" spc="-5" dirty="0">
                <a:latin typeface="Calibri"/>
                <a:cs typeface="Calibri"/>
              </a:rPr>
              <a:t> each</a:t>
            </a:r>
            <a:r>
              <a:rPr sz="2200" dirty="0">
                <a:latin typeface="Calibri"/>
                <a:cs typeface="Calibri"/>
              </a:rPr>
              <a:t> </a:t>
            </a:r>
            <a:r>
              <a:rPr sz="2200" spc="-5" dirty="0">
                <a:latin typeface="Calibri"/>
                <a:cs typeface="Calibri"/>
              </a:rPr>
              <a:t>sales</a:t>
            </a:r>
            <a:r>
              <a:rPr sz="2200" dirty="0">
                <a:latin typeface="Calibri"/>
                <a:cs typeface="Calibri"/>
              </a:rPr>
              <a:t> </a:t>
            </a:r>
            <a:r>
              <a:rPr sz="2200" spc="-15" dirty="0">
                <a:latin typeface="Calibri"/>
                <a:cs typeface="Calibri"/>
              </a:rPr>
              <a:t>person</a:t>
            </a:r>
            <a:r>
              <a:rPr sz="2200" spc="-10" dirty="0">
                <a:latin typeface="Calibri"/>
                <a:cs typeface="Calibri"/>
              </a:rPr>
              <a:t> </a:t>
            </a:r>
            <a:r>
              <a:rPr sz="2200" spc="-5" dirty="0">
                <a:latin typeface="Calibri"/>
                <a:cs typeface="Calibri"/>
              </a:rPr>
              <a:t>in</a:t>
            </a:r>
            <a:r>
              <a:rPr sz="2200" dirty="0">
                <a:latin typeface="Calibri"/>
                <a:cs typeface="Calibri"/>
              </a:rPr>
              <a:t> </a:t>
            </a:r>
            <a:r>
              <a:rPr sz="2200" spc="-5" dirty="0">
                <a:latin typeface="Calibri"/>
                <a:cs typeface="Calibri"/>
              </a:rPr>
              <a:t>the </a:t>
            </a:r>
            <a:r>
              <a:rPr sz="2200" spc="-484" dirty="0">
                <a:latin typeface="Calibri"/>
                <a:cs typeface="Calibri"/>
              </a:rPr>
              <a:t> </a:t>
            </a:r>
            <a:r>
              <a:rPr sz="2200" spc="-15" dirty="0">
                <a:latin typeface="Calibri"/>
                <a:cs typeface="Calibri"/>
              </a:rPr>
              <a:t>company</a:t>
            </a:r>
            <a:r>
              <a:rPr sz="2200" spc="-10" dirty="0">
                <a:latin typeface="Calibri"/>
                <a:cs typeface="Calibri"/>
              </a:rPr>
              <a:t> </a:t>
            </a:r>
            <a:r>
              <a:rPr sz="2200" spc="-20" dirty="0">
                <a:latin typeface="Calibri"/>
                <a:cs typeface="Calibri"/>
              </a:rPr>
              <a:t>to</a:t>
            </a:r>
            <a:r>
              <a:rPr sz="2200" spc="-15" dirty="0">
                <a:latin typeface="Calibri"/>
                <a:cs typeface="Calibri"/>
              </a:rPr>
              <a:t> </a:t>
            </a:r>
            <a:r>
              <a:rPr sz="2200" spc="-20" dirty="0">
                <a:latin typeface="Calibri"/>
                <a:cs typeface="Calibri"/>
              </a:rPr>
              <a:t>make</a:t>
            </a:r>
            <a:r>
              <a:rPr sz="2200" spc="-15" dirty="0">
                <a:latin typeface="Calibri"/>
                <a:cs typeface="Calibri"/>
              </a:rPr>
              <a:t> </a:t>
            </a:r>
            <a:r>
              <a:rPr sz="2200" spc="-5" dirty="0">
                <a:latin typeface="Calibri"/>
                <a:cs typeface="Calibri"/>
              </a:rPr>
              <a:t>an</a:t>
            </a:r>
            <a:r>
              <a:rPr sz="2200" dirty="0">
                <a:latin typeface="Calibri"/>
                <a:cs typeface="Calibri"/>
              </a:rPr>
              <a:t> </a:t>
            </a:r>
            <a:r>
              <a:rPr sz="2200" spc="-10" dirty="0">
                <a:latin typeface="Calibri"/>
                <a:cs typeface="Calibri"/>
              </a:rPr>
              <a:t>individual</a:t>
            </a:r>
            <a:r>
              <a:rPr sz="2200" spc="-5" dirty="0">
                <a:latin typeface="Calibri"/>
                <a:cs typeface="Calibri"/>
              </a:rPr>
              <a:t> </a:t>
            </a:r>
            <a:r>
              <a:rPr sz="2200" spc="-20" dirty="0">
                <a:latin typeface="Calibri"/>
                <a:cs typeface="Calibri"/>
              </a:rPr>
              <a:t>forecast</a:t>
            </a:r>
            <a:r>
              <a:rPr sz="2200" spc="-15" dirty="0">
                <a:latin typeface="Calibri"/>
                <a:cs typeface="Calibri"/>
              </a:rPr>
              <a:t> </a:t>
            </a:r>
            <a:r>
              <a:rPr sz="2200" spc="-20" dirty="0">
                <a:latin typeface="Calibri"/>
                <a:cs typeface="Calibri"/>
              </a:rPr>
              <a:t>for</a:t>
            </a:r>
            <a:r>
              <a:rPr sz="2200" spc="-15" dirty="0">
                <a:latin typeface="Calibri"/>
                <a:cs typeface="Calibri"/>
              </a:rPr>
              <a:t> </a:t>
            </a:r>
            <a:r>
              <a:rPr sz="2200" spc="-5" dirty="0">
                <a:latin typeface="Calibri"/>
                <a:cs typeface="Calibri"/>
              </a:rPr>
              <a:t>his</a:t>
            </a:r>
            <a:r>
              <a:rPr sz="2200" spc="490" dirty="0">
                <a:latin typeface="Calibri"/>
                <a:cs typeface="Calibri"/>
              </a:rPr>
              <a:t> </a:t>
            </a:r>
            <a:r>
              <a:rPr sz="2200" dirty="0">
                <a:latin typeface="Calibri"/>
                <a:cs typeface="Calibri"/>
              </a:rPr>
              <a:t>or</a:t>
            </a:r>
            <a:r>
              <a:rPr sz="2200" spc="500" dirty="0">
                <a:latin typeface="Calibri"/>
                <a:cs typeface="Calibri"/>
              </a:rPr>
              <a:t> </a:t>
            </a:r>
            <a:r>
              <a:rPr sz="2200" spc="-5" dirty="0">
                <a:latin typeface="Calibri"/>
                <a:cs typeface="Calibri"/>
              </a:rPr>
              <a:t>her </a:t>
            </a:r>
            <a:r>
              <a:rPr sz="2200" spc="-484" dirty="0">
                <a:latin typeface="Calibri"/>
                <a:cs typeface="Calibri"/>
              </a:rPr>
              <a:t> </a:t>
            </a:r>
            <a:r>
              <a:rPr sz="2200" spc="-10" dirty="0">
                <a:latin typeface="Calibri"/>
                <a:cs typeface="Calibri"/>
              </a:rPr>
              <a:t>particular</a:t>
            </a:r>
            <a:r>
              <a:rPr sz="2200" spc="-15" dirty="0">
                <a:latin typeface="Calibri"/>
                <a:cs typeface="Calibri"/>
              </a:rPr>
              <a:t> </a:t>
            </a:r>
            <a:r>
              <a:rPr sz="2200" spc="-5" dirty="0">
                <a:latin typeface="Calibri"/>
                <a:cs typeface="Calibri"/>
              </a:rPr>
              <a:t>sales</a:t>
            </a:r>
            <a:r>
              <a:rPr sz="2200" spc="10" dirty="0">
                <a:latin typeface="Calibri"/>
                <a:cs typeface="Calibri"/>
              </a:rPr>
              <a:t> </a:t>
            </a:r>
            <a:r>
              <a:rPr sz="2200" spc="-25" dirty="0">
                <a:latin typeface="Calibri"/>
                <a:cs typeface="Calibri"/>
              </a:rPr>
              <a:t>territory.</a:t>
            </a:r>
            <a:endParaRPr sz="2200">
              <a:latin typeface="Calibri"/>
              <a:cs typeface="Calibri"/>
            </a:endParaRPr>
          </a:p>
          <a:p>
            <a:pPr marL="231775" indent="-219710" algn="just">
              <a:lnSpc>
                <a:spcPct val="100000"/>
              </a:lnSpc>
              <a:spcBef>
                <a:spcPts val="530"/>
              </a:spcBef>
              <a:buChar char="-"/>
              <a:tabLst>
                <a:tab pos="232410" algn="l"/>
              </a:tabLst>
            </a:pPr>
            <a:r>
              <a:rPr sz="2200" spc="-5" dirty="0">
                <a:latin typeface="Calibri"/>
                <a:cs typeface="Calibri"/>
              </a:rPr>
              <a:t>The</a:t>
            </a:r>
            <a:r>
              <a:rPr sz="2200" spc="570" dirty="0">
                <a:latin typeface="Calibri"/>
                <a:cs typeface="Calibri"/>
              </a:rPr>
              <a:t> </a:t>
            </a:r>
            <a:r>
              <a:rPr sz="2200" spc="-10" dirty="0">
                <a:latin typeface="Calibri"/>
                <a:cs typeface="Calibri"/>
              </a:rPr>
              <a:t>composite</a:t>
            </a:r>
            <a:r>
              <a:rPr sz="2200" spc="565" dirty="0">
                <a:latin typeface="Calibri"/>
                <a:cs typeface="Calibri"/>
              </a:rPr>
              <a:t> </a:t>
            </a:r>
            <a:r>
              <a:rPr sz="2200" spc="-5" dirty="0">
                <a:latin typeface="Calibri"/>
                <a:cs typeface="Calibri"/>
              </a:rPr>
              <a:t>of</a:t>
            </a:r>
            <a:r>
              <a:rPr sz="2200" spc="575" dirty="0">
                <a:latin typeface="Calibri"/>
                <a:cs typeface="Calibri"/>
              </a:rPr>
              <a:t> </a:t>
            </a:r>
            <a:r>
              <a:rPr sz="2200" spc="-5" dirty="0">
                <a:latin typeface="Calibri"/>
                <a:cs typeface="Calibri"/>
              </a:rPr>
              <a:t>all</a:t>
            </a:r>
            <a:r>
              <a:rPr sz="2200" spc="560" dirty="0">
                <a:latin typeface="Calibri"/>
                <a:cs typeface="Calibri"/>
              </a:rPr>
              <a:t> </a:t>
            </a:r>
            <a:r>
              <a:rPr sz="2200" spc="-15" dirty="0">
                <a:latin typeface="Calibri"/>
                <a:cs typeface="Calibri"/>
              </a:rPr>
              <a:t>forecasts</a:t>
            </a:r>
            <a:r>
              <a:rPr sz="2200" spc="565" dirty="0">
                <a:latin typeface="Calibri"/>
                <a:cs typeface="Calibri"/>
              </a:rPr>
              <a:t> </a:t>
            </a:r>
            <a:r>
              <a:rPr sz="2200" spc="-5" dirty="0">
                <a:latin typeface="Calibri"/>
                <a:cs typeface="Calibri"/>
              </a:rPr>
              <a:t>then</a:t>
            </a:r>
            <a:r>
              <a:rPr sz="2200" spc="570" dirty="0">
                <a:latin typeface="Calibri"/>
                <a:cs typeface="Calibri"/>
              </a:rPr>
              <a:t> </a:t>
            </a:r>
            <a:r>
              <a:rPr sz="2200" spc="-15" dirty="0">
                <a:latin typeface="Calibri"/>
                <a:cs typeface="Calibri"/>
              </a:rPr>
              <a:t>constitutes</a:t>
            </a:r>
            <a:r>
              <a:rPr sz="2200" spc="590" dirty="0">
                <a:latin typeface="Calibri"/>
                <a:cs typeface="Calibri"/>
              </a:rPr>
              <a:t> </a:t>
            </a:r>
            <a:r>
              <a:rPr sz="2200" spc="-5" dirty="0">
                <a:latin typeface="Calibri"/>
                <a:cs typeface="Calibri"/>
              </a:rPr>
              <a:t>the</a:t>
            </a:r>
            <a:r>
              <a:rPr sz="2200" spc="570" dirty="0">
                <a:latin typeface="Calibri"/>
                <a:cs typeface="Calibri"/>
              </a:rPr>
              <a:t> </a:t>
            </a:r>
            <a:r>
              <a:rPr sz="2200" spc="-5" dirty="0">
                <a:latin typeface="Calibri"/>
                <a:cs typeface="Calibri"/>
              </a:rPr>
              <a:t>sales</a:t>
            </a:r>
            <a:endParaRPr sz="2200">
              <a:latin typeface="Calibri"/>
              <a:cs typeface="Calibri"/>
            </a:endParaRPr>
          </a:p>
          <a:p>
            <a:pPr marL="12700" algn="just">
              <a:lnSpc>
                <a:spcPct val="100000"/>
              </a:lnSpc>
            </a:pPr>
            <a:r>
              <a:rPr sz="2200" spc="-20" dirty="0">
                <a:latin typeface="Calibri"/>
                <a:cs typeface="Calibri"/>
              </a:rPr>
              <a:t>forecast</a:t>
            </a:r>
            <a:r>
              <a:rPr sz="2200" spc="-5" dirty="0">
                <a:latin typeface="Calibri"/>
                <a:cs typeface="Calibri"/>
              </a:rPr>
              <a:t> </a:t>
            </a:r>
            <a:r>
              <a:rPr sz="2200" spc="-20" dirty="0">
                <a:latin typeface="Calibri"/>
                <a:cs typeface="Calibri"/>
              </a:rPr>
              <a:t>for</a:t>
            </a:r>
            <a:r>
              <a:rPr sz="2200" spc="5" dirty="0">
                <a:latin typeface="Calibri"/>
                <a:cs typeface="Calibri"/>
              </a:rPr>
              <a:t> </a:t>
            </a:r>
            <a:r>
              <a:rPr sz="2200" spc="-5" dirty="0">
                <a:latin typeface="Calibri"/>
                <a:cs typeface="Calibri"/>
              </a:rPr>
              <a:t>the </a:t>
            </a:r>
            <a:r>
              <a:rPr sz="2200" spc="-10" dirty="0">
                <a:latin typeface="Calibri"/>
                <a:cs typeface="Calibri"/>
              </a:rPr>
              <a:t>organisation.</a:t>
            </a:r>
            <a:endParaRPr sz="2200">
              <a:latin typeface="Calibri"/>
              <a:cs typeface="Calibri"/>
            </a:endParaRPr>
          </a:p>
          <a:p>
            <a:pPr>
              <a:lnSpc>
                <a:spcPct val="100000"/>
              </a:lnSpc>
              <a:spcBef>
                <a:spcPts val="35"/>
              </a:spcBef>
            </a:pPr>
            <a:endParaRPr sz="3000">
              <a:latin typeface="Calibri"/>
              <a:cs typeface="Calibri"/>
            </a:endParaRPr>
          </a:p>
          <a:p>
            <a:pPr marL="12700" marR="5080" algn="just">
              <a:lnSpc>
                <a:spcPct val="100000"/>
              </a:lnSpc>
              <a:buChar char="-"/>
              <a:tabLst>
                <a:tab pos="183515" algn="l"/>
              </a:tabLst>
            </a:pPr>
            <a:r>
              <a:rPr sz="2200" spc="-5" dirty="0">
                <a:latin typeface="Calibri"/>
                <a:cs typeface="Calibri"/>
              </a:rPr>
              <a:t>The main </a:t>
            </a:r>
            <a:r>
              <a:rPr sz="2200" b="1" spc="-15" dirty="0">
                <a:latin typeface="Calibri"/>
                <a:cs typeface="Calibri"/>
              </a:rPr>
              <a:t>advantage </a:t>
            </a:r>
            <a:r>
              <a:rPr sz="2200" spc="-5" dirty="0">
                <a:latin typeface="Calibri"/>
                <a:cs typeface="Calibri"/>
              </a:rPr>
              <a:t>is </a:t>
            </a:r>
            <a:r>
              <a:rPr sz="2200" spc="-10" dirty="0">
                <a:latin typeface="Calibri"/>
                <a:cs typeface="Calibri"/>
              </a:rPr>
              <a:t>that </a:t>
            </a:r>
            <a:r>
              <a:rPr sz="2200" spc="-5" dirty="0">
                <a:latin typeface="Calibri"/>
                <a:cs typeface="Calibri"/>
              </a:rPr>
              <a:t>the </a:t>
            </a:r>
            <a:r>
              <a:rPr sz="2200" spc="-10" dirty="0">
                <a:latin typeface="Calibri"/>
                <a:cs typeface="Calibri"/>
              </a:rPr>
              <a:t>collecting </a:t>
            </a:r>
            <a:r>
              <a:rPr sz="2200" spc="-20" dirty="0">
                <a:latin typeface="Calibri"/>
                <a:cs typeface="Calibri"/>
              </a:rPr>
              <a:t>data </a:t>
            </a:r>
            <a:r>
              <a:rPr sz="2200" spc="-15" dirty="0">
                <a:latin typeface="Calibri"/>
                <a:cs typeface="Calibri"/>
              </a:rPr>
              <a:t>from </a:t>
            </a:r>
            <a:r>
              <a:rPr sz="2200" spc="-5" dirty="0">
                <a:latin typeface="Calibri"/>
                <a:cs typeface="Calibri"/>
              </a:rPr>
              <a:t>its </a:t>
            </a:r>
            <a:r>
              <a:rPr sz="2200" spc="-10" dirty="0">
                <a:latin typeface="Calibri"/>
                <a:cs typeface="Calibri"/>
              </a:rPr>
              <a:t>own </a:t>
            </a:r>
            <a:r>
              <a:rPr sz="2200" spc="-5" dirty="0">
                <a:latin typeface="Calibri"/>
                <a:cs typeface="Calibri"/>
              </a:rPr>
              <a:t> </a:t>
            </a:r>
            <a:r>
              <a:rPr sz="2200" spc="-10" dirty="0">
                <a:latin typeface="Calibri"/>
                <a:cs typeface="Calibri"/>
              </a:rPr>
              <a:t>employees</a:t>
            </a:r>
            <a:r>
              <a:rPr sz="2200" spc="-5" dirty="0">
                <a:latin typeface="Calibri"/>
                <a:cs typeface="Calibri"/>
              </a:rPr>
              <a:t> is</a:t>
            </a:r>
            <a:r>
              <a:rPr sz="2200" dirty="0">
                <a:latin typeface="Calibri"/>
                <a:cs typeface="Calibri"/>
              </a:rPr>
              <a:t> </a:t>
            </a:r>
            <a:r>
              <a:rPr sz="2200" spc="-5" dirty="0">
                <a:latin typeface="Calibri"/>
                <a:cs typeface="Calibri"/>
              </a:rPr>
              <a:t>easier</a:t>
            </a:r>
            <a:r>
              <a:rPr sz="2200" dirty="0">
                <a:latin typeface="Calibri"/>
                <a:cs typeface="Calibri"/>
              </a:rPr>
              <a:t> </a:t>
            </a:r>
            <a:r>
              <a:rPr sz="2200" spc="-20" dirty="0">
                <a:latin typeface="Calibri"/>
                <a:cs typeface="Calibri"/>
              </a:rPr>
              <a:t>for</a:t>
            </a:r>
            <a:r>
              <a:rPr sz="2200" spc="-15" dirty="0">
                <a:latin typeface="Calibri"/>
                <a:cs typeface="Calibri"/>
              </a:rPr>
              <a:t> </a:t>
            </a:r>
            <a:r>
              <a:rPr sz="2200" spc="-5" dirty="0">
                <a:latin typeface="Calibri"/>
                <a:cs typeface="Calibri"/>
              </a:rPr>
              <a:t>a</a:t>
            </a:r>
            <a:r>
              <a:rPr sz="2200" dirty="0">
                <a:latin typeface="Calibri"/>
                <a:cs typeface="Calibri"/>
              </a:rPr>
              <a:t> </a:t>
            </a:r>
            <a:r>
              <a:rPr sz="2200" spc="-5" dirty="0">
                <a:latin typeface="Calibri"/>
                <a:cs typeface="Calibri"/>
              </a:rPr>
              <a:t>firm</a:t>
            </a:r>
            <a:r>
              <a:rPr sz="2200" dirty="0">
                <a:latin typeface="Calibri"/>
                <a:cs typeface="Calibri"/>
              </a:rPr>
              <a:t> </a:t>
            </a:r>
            <a:r>
              <a:rPr sz="2200" spc="-5" dirty="0">
                <a:latin typeface="Calibri"/>
                <a:cs typeface="Calibri"/>
              </a:rPr>
              <a:t>than</a:t>
            </a:r>
            <a:r>
              <a:rPr sz="2200" dirty="0">
                <a:latin typeface="Calibri"/>
                <a:cs typeface="Calibri"/>
              </a:rPr>
              <a:t> </a:t>
            </a:r>
            <a:r>
              <a:rPr sz="2200" spc="-15" dirty="0">
                <a:latin typeface="Calibri"/>
                <a:cs typeface="Calibri"/>
              </a:rPr>
              <a:t>to</a:t>
            </a:r>
            <a:r>
              <a:rPr sz="2200" spc="-10" dirty="0">
                <a:latin typeface="Calibri"/>
                <a:cs typeface="Calibri"/>
              </a:rPr>
              <a:t> </a:t>
            </a:r>
            <a:r>
              <a:rPr sz="2200" spc="-5" dirty="0">
                <a:latin typeface="Calibri"/>
                <a:cs typeface="Calibri"/>
              </a:rPr>
              <a:t>do</a:t>
            </a:r>
            <a:r>
              <a:rPr sz="2200" dirty="0">
                <a:latin typeface="Calibri"/>
                <a:cs typeface="Calibri"/>
              </a:rPr>
              <a:t> </a:t>
            </a:r>
            <a:r>
              <a:rPr sz="2200" spc="-5" dirty="0">
                <a:latin typeface="Calibri"/>
                <a:cs typeface="Calibri"/>
              </a:rPr>
              <a:t>it</a:t>
            </a:r>
            <a:r>
              <a:rPr sz="2200" dirty="0">
                <a:latin typeface="Calibri"/>
                <a:cs typeface="Calibri"/>
              </a:rPr>
              <a:t> </a:t>
            </a:r>
            <a:r>
              <a:rPr sz="2200" spc="-15" dirty="0">
                <a:latin typeface="Calibri"/>
                <a:cs typeface="Calibri"/>
              </a:rPr>
              <a:t>from</a:t>
            </a:r>
            <a:r>
              <a:rPr sz="2200" spc="-10" dirty="0">
                <a:latin typeface="Calibri"/>
                <a:cs typeface="Calibri"/>
              </a:rPr>
              <a:t> external </a:t>
            </a:r>
            <a:r>
              <a:rPr sz="2200" spc="-5" dirty="0">
                <a:latin typeface="Calibri"/>
                <a:cs typeface="Calibri"/>
              </a:rPr>
              <a:t> parties.</a:t>
            </a:r>
            <a:endParaRPr sz="2200">
              <a:latin typeface="Calibri"/>
              <a:cs typeface="Calibri"/>
            </a:endParaRPr>
          </a:p>
          <a:p>
            <a:pPr marL="12700" marR="5715" algn="just">
              <a:lnSpc>
                <a:spcPct val="100000"/>
              </a:lnSpc>
              <a:spcBef>
                <a:spcPts val="530"/>
              </a:spcBef>
              <a:buChar char="-"/>
              <a:tabLst>
                <a:tab pos="162560" algn="l"/>
              </a:tabLst>
            </a:pPr>
            <a:r>
              <a:rPr sz="2200" spc="-10" dirty="0">
                <a:latin typeface="Calibri"/>
                <a:cs typeface="Calibri"/>
              </a:rPr>
              <a:t>The </a:t>
            </a:r>
            <a:r>
              <a:rPr sz="2200" spc="-5" dirty="0">
                <a:latin typeface="Calibri"/>
                <a:cs typeface="Calibri"/>
              </a:rPr>
              <a:t>main </a:t>
            </a:r>
            <a:r>
              <a:rPr sz="2200" b="1" spc="-15" dirty="0">
                <a:latin typeface="Calibri"/>
                <a:cs typeface="Calibri"/>
              </a:rPr>
              <a:t>disadvantage </a:t>
            </a:r>
            <a:r>
              <a:rPr sz="2200" spc="-5" dirty="0">
                <a:latin typeface="Calibri"/>
                <a:cs typeface="Calibri"/>
              </a:rPr>
              <a:t>is </a:t>
            </a:r>
            <a:r>
              <a:rPr sz="2200" spc="-10" dirty="0">
                <a:latin typeface="Calibri"/>
                <a:cs typeface="Calibri"/>
              </a:rPr>
              <a:t>that </a:t>
            </a:r>
            <a:r>
              <a:rPr sz="2200" spc="-5" dirty="0">
                <a:latin typeface="Calibri"/>
                <a:cs typeface="Calibri"/>
              </a:rPr>
              <a:t>the sales </a:t>
            </a:r>
            <a:r>
              <a:rPr sz="2200" spc="-20" dirty="0">
                <a:latin typeface="Calibri"/>
                <a:cs typeface="Calibri"/>
              </a:rPr>
              <a:t>force </a:t>
            </a:r>
            <a:r>
              <a:rPr sz="2200" spc="-15" dirty="0">
                <a:latin typeface="Calibri"/>
                <a:cs typeface="Calibri"/>
              </a:rPr>
              <a:t>may </a:t>
            </a:r>
            <a:r>
              <a:rPr sz="2200" spc="-10" dirty="0">
                <a:latin typeface="Calibri"/>
                <a:cs typeface="Calibri"/>
              </a:rPr>
              <a:t>give </a:t>
            </a:r>
            <a:r>
              <a:rPr sz="2200" spc="-5" dirty="0">
                <a:latin typeface="Calibri"/>
                <a:cs typeface="Calibri"/>
              </a:rPr>
              <a:t>biased </a:t>
            </a:r>
            <a:r>
              <a:rPr sz="2200" spc="-484" dirty="0">
                <a:latin typeface="Calibri"/>
                <a:cs typeface="Calibri"/>
              </a:rPr>
              <a:t> </a:t>
            </a:r>
            <a:r>
              <a:rPr sz="2200" spc="-10" dirty="0">
                <a:latin typeface="Calibri"/>
                <a:cs typeface="Calibri"/>
              </a:rPr>
              <a:t>views</a:t>
            </a:r>
            <a:r>
              <a:rPr sz="2200" spc="-5" dirty="0">
                <a:latin typeface="Calibri"/>
                <a:cs typeface="Calibri"/>
              </a:rPr>
              <a:t> as</a:t>
            </a:r>
            <a:r>
              <a:rPr sz="2200" dirty="0">
                <a:latin typeface="Calibri"/>
                <a:cs typeface="Calibri"/>
              </a:rPr>
              <a:t> </a:t>
            </a:r>
            <a:r>
              <a:rPr sz="2200" spc="-5" dirty="0">
                <a:latin typeface="Calibri"/>
                <a:cs typeface="Calibri"/>
              </a:rPr>
              <a:t>the</a:t>
            </a:r>
            <a:r>
              <a:rPr sz="2200" dirty="0">
                <a:latin typeface="Calibri"/>
                <a:cs typeface="Calibri"/>
              </a:rPr>
              <a:t> </a:t>
            </a:r>
            <a:r>
              <a:rPr sz="2200" spc="-15" dirty="0">
                <a:latin typeface="Calibri"/>
                <a:cs typeface="Calibri"/>
              </a:rPr>
              <a:t>projected</a:t>
            </a:r>
            <a:r>
              <a:rPr sz="2200" spc="-10" dirty="0">
                <a:latin typeface="Calibri"/>
                <a:cs typeface="Calibri"/>
              </a:rPr>
              <a:t> </a:t>
            </a:r>
            <a:r>
              <a:rPr sz="2200" spc="-5" dirty="0">
                <a:latin typeface="Calibri"/>
                <a:cs typeface="Calibri"/>
              </a:rPr>
              <a:t>demand</a:t>
            </a:r>
            <a:r>
              <a:rPr sz="2200" dirty="0">
                <a:latin typeface="Calibri"/>
                <a:cs typeface="Calibri"/>
              </a:rPr>
              <a:t> </a:t>
            </a:r>
            <a:r>
              <a:rPr sz="2200" spc="-15" dirty="0">
                <a:latin typeface="Calibri"/>
                <a:cs typeface="Calibri"/>
              </a:rPr>
              <a:t>affects</a:t>
            </a:r>
            <a:r>
              <a:rPr sz="2200" spc="-10" dirty="0">
                <a:latin typeface="Calibri"/>
                <a:cs typeface="Calibri"/>
              </a:rPr>
              <a:t> </a:t>
            </a:r>
            <a:r>
              <a:rPr sz="2200" spc="-5" dirty="0">
                <a:latin typeface="Calibri"/>
                <a:cs typeface="Calibri"/>
              </a:rPr>
              <a:t>their</a:t>
            </a:r>
            <a:r>
              <a:rPr sz="2200" dirty="0">
                <a:latin typeface="Calibri"/>
                <a:cs typeface="Calibri"/>
              </a:rPr>
              <a:t> </a:t>
            </a:r>
            <a:r>
              <a:rPr sz="2200" spc="-10" dirty="0">
                <a:latin typeface="Calibri"/>
                <a:cs typeface="Calibri"/>
              </a:rPr>
              <a:t>future</a:t>
            </a:r>
            <a:r>
              <a:rPr sz="2200" spc="-5" dirty="0">
                <a:latin typeface="Calibri"/>
                <a:cs typeface="Calibri"/>
              </a:rPr>
              <a:t> job </a:t>
            </a:r>
            <a:r>
              <a:rPr sz="2200" spc="-484" dirty="0">
                <a:latin typeface="Calibri"/>
                <a:cs typeface="Calibri"/>
              </a:rPr>
              <a:t> </a:t>
            </a:r>
            <a:r>
              <a:rPr sz="2200" spc="-10" dirty="0">
                <a:latin typeface="Calibri"/>
                <a:cs typeface="Calibri"/>
              </a:rPr>
              <a:t>prospects.</a:t>
            </a:r>
            <a:endParaRPr sz="22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381000"/>
            <a:ext cx="6607937" cy="659155"/>
          </a:xfrm>
          <a:prstGeom prst="rect">
            <a:avLst/>
          </a:prstGeom>
        </p:spPr>
        <p:txBody>
          <a:bodyPr vert="horz" wrap="square" lIns="0" tIns="12700" rIns="0" bIns="0" rtlCol="0">
            <a:spAutoFit/>
          </a:bodyPr>
          <a:lstStyle/>
          <a:p>
            <a:pPr marL="12700">
              <a:lnSpc>
                <a:spcPct val="100000"/>
              </a:lnSpc>
              <a:spcBef>
                <a:spcPts val="100"/>
              </a:spcBef>
            </a:pPr>
            <a:r>
              <a:rPr dirty="0"/>
              <a:t>3)</a:t>
            </a:r>
            <a:r>
              <a:rPr spc="-40" dirty="0"/>
              <a:t> </a:t>
            </a:r>
            <a:r>
              <a:rPr spc="-5" dirty="0"/>
              <a:t>Delphi</a:t>
            </a:r>
            <a:r>
              <a:rPr spc="-25" dirty="0"/>
              <a:t> </a:t>
            </a:r>
            <a:r>
              <a:rPr spc="-40" dirty="0"/>
              <a:t>Technique</a:t>
            </a:r>
          </a:p>
        </p:txBody>
      </p:sp>
      <p:sp>
        <p:nvSpPr>
          <p:cNvPr id="3" name="object 3"/>
          <p:cNvSpPr txBox="1"/>
          <p:nvPr/>
        </p:nvSpPr>
        <p:spPr>
          <a:xfrm>
            <a:off x="762001" y="1371600"/>
            <a:ext cx="7696200" cy="5001266"/>
          </a:xfrm>
          <a:prstGeom prst="rect">
            <a:avLst/>
          </a:prstGeom>
        </p:spPr>
        <p:txBody>
          <a:bodyPr vert="horz" wrap="square" lIns="0" tIns="79375" rIns="0" bIns="0" rtlCol="0">
            <a:spAutoFit/>
          </a:bodyPr>
          <a:lstStyle/>
          <a:p>
            <a:pPr marL="12700" algn="just">
              <a:lnSpc>
                <a:spcPct val="100000"/>
              </a:lnSpc>
              <a:spcBef>
                <a:spcPts val="625"/>
              </a:spcBef>
            </a:pPr>
            <a:r>
              <a:rPr sz="2200" spc="-10" dirty="0">
                <a:latin typeface="Calibri"/>
                <a:cs typeface="Calibri"/>
              </a:rPr>
              <a:t>This</a:t>
            </a:r>
            <a:r>
              <a:rPr sz="2200" spc="5" dirty="0">
                <a:latin typeface="Calibri"/>
                <a:cs typeface="Calibri"/>
              </a:rPr>
              <a:t> </a:t>
            </a:r>
            <a:r>
              <a:rPr sz="2200" spc="-5" dirty="0">
                <a:latin typeface="Calibri"/>
                <a:cs typeface="Calibri"/>
              </a:rPr>
              <a:t>method</a:t>
            </a:r>
            <a:r>
              <a:rPr sz="2200" spc="15" dirty="0">
                <a:latin typeface="Calibri"/>
                <a:cs typeface="Calibri"/>
              </a:rPr>
              <a:t> </a:t>
            </a:r>
            <a:r>
              <a:rPr sz="2200" spc="-5" dirty="0">
                <a:latin typeface="Calibri"/>
                <a:cs typeface="Calibri"/>
              </a:rPr>
              <a:t>is</a:t>
            </a:r>
            <a:r>
              <a:rPr sz="2200" dirty="0">
                <a:latin typeface="Calibri"/>
                <a:cs typeface="Calibri"/>
              </a:rPr>
              <a:t> </a:t>
            </a:r>
            <a:r>
              <a:rPr sz="2200" spc="-5" dirty="0">
                <a:latin typeface="Calibri"/>
                <a:cs typeface="Calibri"/>
              </a:rPr>
              <a:t>also</a:t>
            </a:r>
            <a:r>
              <a:rPr sz="2200" dirty="0">
                <a:latin typeface="Calibri"/>
                <a:cs typeface="Calibri"/>
              </a:rPr>
              <a:t> </a:t>
            </a:r>
            <a:r>
              <a:rPr sz="2200" spc="-5" dirty="0">
                <a:latin typeface="Calibri"/>
                <a:cs typeface="Calibri"/>
              </a:rPr>
              <a:t>known</a:t>
            </a:r>
            <a:r>
              <a:rPr sz="2200" dirty="0">
                <a:latin typeface="Calibri"/>
                <a:cs typeface="Calibri"/>
              </a:rPr>
              <a:t> </a:t>
            </a:r>
            <a:r>
              <a:rPr sz="2200" spc="-5" dirty="0">
                <a:latin typeface="Calibri"/>
                <a:cs typeface="Calibri"/>
              </a:rPr>
              <a:t>as </a:t>
            </a:r>
            <a:r>
              <a:rPr sz="2200" b="1" spc="-15" dirty="0">
                <a:latin typeface="Calibri"/>
                <a:cs typeface="Calibri"/>
              </a:rPr>
              <a:t>expert</a:t>
            </a:r>
            <a:r>
              <a:rPr sz="2200" b="1" spc="25" dirty="0">
                <a:latin typeface="Calibri"/>
                <a:cs typeface="Calibri"/>
              </a:rPr>
              <a:t> </a:t>
            </a:r>
            <a:r>
              <a:rPr sz="2200" b="1" spc="-5" dirty="0">
                <a:latin typeface="Calibri"/>
                <a:cs typeface="Calibri"/>
              </a:rPr>
              <a:t>opinion</a:t>
            </a:r>
            <a:r>
              <a:rPr sz="2200" b="1" spc="15" dirty="0">
                <a:latin typeface="Calibri"/>
                <a:cs typeface="Calibri"/>
              </a:rPr>
              <a:t> </a:t>
            </a:r>
            <a:r>
              <a:rPr sz="2200" b="1" spc="-10" dirty="0">
                <a:latin typeface="Calibri"/>
                <a:cs typeface="Calibri"/>
              </a:rPr>
              <a:t>method.</a:t>
            </a:r>
            <a:endParaRPr sz="2200" dirty="0">
              <a:latin typeface="Calibri"/>
              <a:cs typeface="Calibri"/>
            </a:endParaRPr>
          </a:p>
          <a:p>
            <a:pPr marL="12700" marR="5715" algn="just">
              <a:lnSpc>
                <a:spcPct val="100000"/>
              </a:lnSpc>
              <a:spcBef>
                <a:spcPts val="530"/>
              </a:spcBef>
              <a:tabLst>
                <a:tab pos="6142990" algn="l"/>
              </a:tabLst>
            </a:pPr>
            <a:r>
              <a:rPr sz="2200" spc="-5" dirty="0">
                <a:latin typeface="Calibri"/>
                <a:cs typeface="Calibri"/>
              </a:rPr>
              <a:t>In</a:t>
            </a:r>
            <a:r>
              <a:rPr sz="2200" spc="45" dirty="0">
                <a:latin typeface="Calibri"/>
                <a:cs typeface="Calibri"/>
              </a:rPr>
              <a:t> </a:t>
            </a:r>
            <a:r>
              <a:rPr sz="2200" spc="-5" dirty="0">
                <a:latin typeface="Calibri"/>
                <a:cs typeface="Calibri"/>
              </a:rPr>
              <a:t>this</a:t>
            </a:r>
            <a:r>
              <a:rPr sz="2200" spc="60" dirty="0">
                <a:latin typeface="Calibri"/>
                <a:cs typeface="Calibri"/>
              </a:rPr>
              <a:t> </a:t>
            </a:r>
            <a:r>
              <a:rPr sz="2200" spc="-5" dirty="0">
                <a:latin typeface="Calibri"/>
                <a:cs typeface="Calibri"/>
              </a:rPr>
              <a:t>method</a:t>
            </a:r>
            <a:r>
              <a:rPr sz="2200" spc="50" dirty="0">
                <a:latin typeface="Calibri"/>
                <a:cs typeface="Calibri"/>
              </a:rPr>
              <a:t> </a:t>
            </a:r>
            <a:r>
              <a:rPr sz="2200" spc="-10" dirty="0">
                <a:latin typeface="Calibri"/>
                <a:cs typeface="Calibri"/>
              </a:rPr>
              <a:t>seeks</a:t>
            </a:r>
            <a:r>
              <a:rPr sz="2200" spc="70" dirty="0">
                <a:latin typeface="Calibri"/>
                <a:cs typeface="Calibri"/>
              </a:rPr>
              <a:t> </a:t>
            </a:r>
            <a:r>
              <a:rPr sz="2200" spc="-5" dirty="0">
                <a:latin typeface="Calibri"/>
                <a:cs typeface="Calibri"/>
              </a:rPr>
              <a:t>the</a:t>
            </a:r>
            <a:r>
              <a:rPr sz="2200" spc="50" dirty="0">
                <a:latin typeface="Calibri"/>
                <a:cs typeface="Calibri"/>
              </a:rPr>
              <a:t> </a:t>
            </a:r>
            <a:r>
              <a:rPr sz="2200" spc="-5" dirty="0">
                <a:latin typeface="Calibri"/>
                <a:cs typeface="Calibri"/>
              </a:rPr>
              <a:t>opinion</a:t>
            </a:r>
            <a:r>
              <a:rPr sz="2200" spc="60" dirty="0">
                <a:latin typeface="Calibri"/>
                <a:cs typeface="Calibri"/>
              </a:rPr>
              <a:t> </a:t>
            </a:r>
            <a:r>
              <a:rPr sz="2200" dirty="0">
                <a:latin typeface="Calibri"/>
                <a:cs typeface="Calibri"/>
              </a:rPr>
              <a:t>of</a:t>
            </a:r>
            <a:r>
              <a:rPr sz="2200" spc="45" dirty="0">
                <a:latin typeface="Calibri"/>
                <a:cs typeface="Calibri"/>
              </a:rPr>
              <a:t> </a:t>
            </a:r>
            <a:r>
              <a:rPr sz="2200" spc="-10" dirty="0">
                <a:latin typeface="Calibri"/>
                <a:cs typeface="Calibri"/>
              </a:rPr>
              <a:t>groups</a:t>
            </a:r>
            <a:r>
              <a:rPr sz="2200" spc="55" dirty="0">
                <a:latin typeface="Calibri"/>
                <a:cs typeface="Calibri"/>
              </a:rPr>
              <a:t> </a:t>
            </a:r>
            <a:r>
              <a:rPr sz="2200" dirty="0">
                <a:latin typeface="Calibri"/>
                <a:cs typeface="Calibri"/>
              </a:rPr>
              <a:t>of</a:t>
            </a:r>
            <a:r>
              <a:rPr sz="2200" spc="65" dirty="0">
                <a:latin typeface="Calibri"/>
                <a:cs typeface="Calibri"/>
              </a:rPr>
              <a:t> </a:t>
            </a:r>
            <a:r>
              <a:rPr sz="2200" spc="-5" dirty="0">
                <a:latin typeface="Calibri"/>
                <a:cs typeface="Calibri"/>
              </a:rPr>
              <a:t>Expert	</a:t>
            </a:r>
            <a:r>
              <a:rPr sz="2200" spc="-10" dirty="0">
                <a:latin typeface="Calibri"/>
                <a:cs typeface="Calibri"/>
              </a:rPr>
              <a:t>through </a:t>
            </a:r>
            <a:r>
              <a:rPr sz="2200" spc="-5" dirty="0">
                <a:latin typeface="Calibri"/>
                <a:cs typeface="Calibri"/>
              </a:rPr>
              <a:t>mail </a:t>
            </a:r>
            <a:r>
              <a:rPr sz="2200" spc="-490" dirty="0">
                <a:latin typeface="Calibri"/>
                <a:cs typeface="Calibri"/>
              </a:rPr>
              <a:t> </a:t>
            </a:r>
            <a:r>
              <a:rPr sz="2200" spc="-5" dirty="0">
                <a:latin typeface="Calibri"/>
                <a:cs typeface="Calibri"/>
              </a:rPr>
              <a:t>about</a:t>
            </a:r>
            <a:r>
              <a:rPr sz="2200" spc="-20" dirty="0">
                <a:latin typeface="Calibri"/>
                <a:cs typeface="Calibri"/>
              </a:rPr>
              <a:t> </a:t>
            </a:r>
            <a:r>
              <a:rPr sz="2200" spc="-5" dirty="0">
                <a:latin typeface="Calibri"/>
                <a:cs typeface="Calibri"/>
              </a:rPr>
              <a:t>the</a:t>
            </a:r>
            <a:r>
              <a:rPr sz="2200" spc="10" dirty="0">
                <a:latin typeface="Calibri"/>
                <a:cs typeface="Calibri"/>
              </a:rPr>
              <a:t> </a:t>
            </a:r>
            <a:r>
              <a:rPr sz="2200" spc="-15" dirty="0">
                <a:latin typeface="Calibri"/>
                <a:cs typeface="Calibri"/>
              </a:rPr>
              <a:t>expected</a:t>
            </a:r>
            <a:r>
              <a:rPr sz="2200" spc="30" dirty="0">
                <a:latin typeface="Calibri"/>
                <a:cs typeface="Calibri"/>
              </a:rPr>
              <a:t> </a:t>
            </a:r>
            <a:r>
              <a:rPr sz="2200" spc="-10" dirty="0">
                <a:latin typeface="Calibri"/>
                <a:cs typeface="Calibri"/>
              </a:rPr>
              <a:t>level</a:t>
            </a:r>
            <a:r>
              <a:rPr sz="2200" dirty="0">
                <a:latin typeface="Calibri"/>
                <a:cs typeface="Calibri"/>
              </a:rPr>
              <a:t> of </a:t>
            </a:r>
            <a:r>
              <a:rPr sz="2200" spc="-5" dirty="0">
                <a:latin typeface="Calibri"/>
                <a:cs typeface="Calibri"/>
              </a:rPr>
              <a:t>Demand.</a:t>
            </a:r>
            <a:endParaRPr sz="2200" dirty="0">
              <a:latin typeface="Calibri"/>
              <a:cs typeface="Calibri"/>
            </a:endParaRPr>
          </a:p>
          <a:p>
            <a:pPr marL="12700" algn="just">
              <a:lnSpc>
                <a:spcPct val="100000"/>
              </a:lnSpc>
              <a:spcBef>
                <a:spcPts val="530"/>
              </a:spcBef>
            </a:pPr>
            <a:r>
              <a:rPr sz="2200" spc="-10" dirty="0">
                <a:latin typeface="Calibri"/>
                <a:cs typeface="Calibri"/>
              </a:rPr>
              <a:t>The</a:t>
            </a:r>
            <a:r>
              <a:rPr sz="2200" spc="10" dirty="0">
                <a:latin typeface="Calibri"/>
                <a:cs typeface="Calibri"/>
              </a:rPr>
              <a:t> </a:t>
            </a:r>
            <a:r>
              <a:rPr sz="2200" spc="-10" dirty="0">
                <a:latin typeface="Calibri"/>
                <a:cs typeface="Calibri"/>
              </a:rPr>
              <a:t>identity</a:t>
            </a:r>
            <a:r>
              <a:rPr sz="2200" spc="10" dirty="0">
                <a:latin typeface="Calibri"/>
                <a:cs typeface="Calibri"/>
              </a:rPr>
              <a:t> </a:t>
            </a:r>
            <a:r>
              <a:rPr sz="2200" dirty="0">
                <a:latin typeface="Calibri"/>
                <a:cs typeface="Calibri"/>
              </a:rPr>
              <a:t>of</a:t>
            </a:r>
            <a:r>
              <a:rPr sz="2200" spc="-5" dirty="0">
                <a:latin typeface="Calibri"/>
                <a:cs typeface="Calibri"/>
              </a:rPr>
              <a:t> </a:t>
            </a:r>
            <a:r>
              <a:rPr sz="2200" spc="-15" dirty="0">
                <a:latin typeface="Calibri"/>
                <a:cs typeface="Calibri"/>
              </a:rPr>
              <a:t>expert</a:t>
            </a:r>
            <a:r>
              <a:rPr sz="2200" spc="15" dirty="0">
                <a:latin typeface="Calibri"/>
                <a:cs typeface="Calibri"/>
              </a:rPr>
              <a:t> </a:t>
            </a:r>
            <a:r>
              <a:rPr sz="2200" spc="-5" dirty="0">
                <a:latin typeface="Calibri"/>
                <a:cs typeface="Calibri"/>
              </a:rPr>
              <a:t>is</a:t>
            </a:r>
            <a:r>
              <a:rPr sz="2200" spc="-10" dirty="0">
                <a:latin typeface="Calibri"/>
                <a:cs typeface="Calibri"/>
              </a:rPr>
              <a:t> </a:t>
            </a:r>
            <a:r>
              <a:rPr sz="2200" spc="-25" dirty="0">
                <a:latin typeface="Calibri"/>
                <a:cs typeface="Calibri"/>
              </a:rPr>
              <a:t>kept</a:t>
            </a:r>
            <a:r>
              <a:rPr sz="2200" spc="10" dirty="0">
                <a:latin typeface="Calibri"/>
                <a:cs typeface="Calibri"/>
              </a:rPr>
              <a:t> </a:t>
            </a:r>
            <a:r>
              <a:rPr sz="2200" spc="-10" dirty="0">
                <a:latin typeface="Calibri"/>
                <a:cs typeface="Calibri"/>
              </a:rPr>
              <a:t>secret.</a:t>
            </a:r>
            <a:endParaRPr sz="2200" dirty="0">
              <a:latin typeface="Calibri"/>
              <a:cs typeface="Calibri"/>
            </a:endParaRPr>
          </a:p>
          <a:p>
            <a:pPr marL="12700" marR="5080" algn="just">
              <a:lnSpc>
                <a:spcPct val="100000"/>
              </a:lnSpc>
              <a:spcBef>
                <a:spcPts val="530"/>
              </a:spcBef>
              <a:tabLst>
                <a:tab pos="815340" algn="l"/>
                <a:tab pos="1809750" algn="l"/>
                <a:tab pos="3147695" algn="l"/>
                <a:tab pos="4064000" algn="l"/>
                <a:tab pos="4575810" algn="l"/>
                <a:tab pos="5528310" algn="l"/>
                <a:tab pos="6502400" algn="l"/>
                <a:tab pos="7060565" algn="l"/>
              </a:tabLst>
            </a:pPr>
            <a:r>
              <a:rPr sz="2200" spc="-10" dirty="0">
                <a:latin typeface="Calibri"/>
                <a:cs typeface="Calibri"/>
              </a:rPr>
              <a:t>The</a:t>
            </a:r>
            <a:r>
              <a:rPr sz="2200" spc="5" dirty="0">
                <a:latin typeface="Calibri"/>
                <a:cs typeface="Calibri"/>
              </a:rPr>
              <a:t>s</a:t>
            </a:r>
            <a:r>
              <a:rPr sz="2200" spc="-5" dirty="0">
                <a:latin typeface="Calibri"/>
                <a:cs typeface="Calibri"/>
              </a:rPr>
              <a:t>e</a:t>
            </a:r>
            <a:r>
              <a:rPr sz="2200" dirty="0">
                <a:latin typeface="Calibri"/>
                <a:cs typeface="Calibri"/>
              </a:rPr>
              <a:t>	</a:t>
            </a:r>
            <a:r>
              <a:rPr sz="2200" spc="-5" dirty="0">
                <a:latin typeface="Calibri"/>
                <a:cs typeface="Calibri"/>
              </a:rPr>
              <a:t>o</a:t>
            </a:r>
            <a:r>
              <a:rPr sz="2200" spc="-10" dirty="0">
                <a:latin typeface="Calibri"/>
                <a:cs typeface="Calibri"/>
              </a:rPr>
              <a:t>pini</a:t>
            </a:r>
            <a:r>
              <a:rPr sz="2200" spc="-15" dirty="0">
                <a:latin typeface="Calibri"/>
                <a:cs typeface="Calibri"/>
              </a:rPr>
              <a:t>o</a:t>
            </a:r>
            <a:r>
              <a:rPr sz="2200" spc="-5" dirty="0">
                <a:latin typeface="Calibri"/>
                <a:cs typeface="Calibri"/>
              </a:rPr>
              <a:t>n</a:t>
            </a:r>
            <a:r>
              <a:rPr sz="2200" dirty="0">
                <a:latin typeface="Calibri"/>
                <a:cs typeface="Calibri"/>
              </a:rPr>
              <a:t>	</a:t>
            </a:r>
            <a:r>
              <a:rPr sz="2200" spc="-45" dirty="0">
                <a:latin typeface="Calibri"/>
                <a:cs typeface="Calibri"/>
              </a:rPr>
              <a:t>e</a:t>
            </a:r>
            <a:r>
              <a:rPr sz="2200" spc="-60" dirty="0">
                <a:latin typeface="Calibri"/>
                <a:cs typeface="Calibri"/>
              </a:rPr>
              <a:t>x</a:t>
            </a:r>
            <a:r>
              <a:rPr sz="2200" spc="-5" dirty="0">
                <a:latin typeface="Calibri"/>
                <a:cs typeface="Calibri"/>
              </a:rPr>
              <a:t>chan</a:t>
            </a:r>
            <a:r>
              <a:rPr sz="2200" spc="-25" dirty="0">
                <a:latin typeface="Calibri"/>
                <a:cs typeface="Calibri"/>
              </a:rPr>
              <a:t>g</a:t>
            </a:r>
            <a:r>
              <a:rPr sz="2200" spc="-5" dirty="0">
                <a:latin typeface="Calibri"/>
                <a:cs typeface="Calibri"/>
              </a:rPr>
              <a:t>ed</a:t>
            </a:r>
            <a:r>
              <a:rPr sz="2200" dirty="0">
                <a:latin typeface="Calibri"/>
                <a:cs typeface="Calibri"/>
              </a:rPr>
              <a:t>	</a:t>
            </a:r>
            <a:r>
              <a:rPr sz="2200" spc="-5" dirty="0">
                <a:latin typeface="Calibri"/>
                <a:cs typeface="Calibri"/>
              </a:rPr>
              <a:t>am</a:t>
            </a:r>
            <a:r>
              <a:rPr sz="2200" dirty="0">
                <a:latin typeface="Calibri"/>
                <a:cs typeface="Calibri"/>
              </a:rPr>
              <a:t>on</a:t>
            </a:r>
            <a:r>
              <a:rPr sz="2200" spc="-5" dirty="0">
                <a:latin typeface="Calibri"/>
                <a:cs typeface="Calibri"/>
              </a:rPr>
              <a:t>g</a:t>
            </a:r>
            <a:r>
              <a:rPr sz="2200" dirty="0">
                <a:latin typeface="Calibri"/>
                <a:cs typeface="Calibri"/>
              </a:rPr>
              <a:t>	</a:t>
            </a:r>
            <a:r>
              <a:rPr sz="2200" spc="-5" dirty="0">
                <a:latin typeface="Calibri"/>
                <a:cs typeface="Calibri"/>
              </a:rPr>
              <a:t>the</a:t>
            </a:r>
            <a:r>
              <a:rPr sz="2200" dirty="0">
                <a:latin typeface="Calibri"/>
                <a:cs typeface="Calibri"/>
              </a:rPr>
              <a:t>	</a:t>
            </a:r>
            <a:r>
              <a:rPr sz="2200" spc="-40" dirty="0">
                <a:latin typeface="Calibri"/>
                <a:cs typeface="Calibri"/>
              </a:rPr>
              <a:t>v</a:t>
            </a:r>
            <a:r>
              <a:rPr sz="2200" spc="-5" dirty="0">
                <a:latin typeface="Calibri"/>
                <a:cs typeface="Calibri"/>
              </a:rPr>
              <a:t>ari</a:t>
            </a:r>
            <a:r>
              <a:rPr sz="2200" dirty="0">
                <a:latin typeface="Calibri"/>
                <a:cs typeface="Calibri"/>
              </a:rPr>
              <a:t>o</a:t>
            </a:r>
            <a:r>
              <a:rPr sz="2200" spc="-10" dirty="0">
                <a:latin typeface="Calibri"/>
                <a:cs typeface="Calibri"/>
              </a:rPr>
              <a:t>u</a:t>
            </a:r>
            <a:r>
              <a:rPr sz="2200" spc="-5" dirty="0">
                <a:latin typeface="Calibri"/>
                <a:cs typeface="Calibri"/>
              </a:rPr>
              <a:t>s</a:t>
            </a:r>
            <a:r>
              <a:rPr sz="2200" dirty="0">
                <a:latin typeface="Calibri"/>
                <a:cs typeface="Calibri"/>
              </a:rPr>
              <a:t>	</a:t>
            </a:r>
            <a:r>
              <a:rPr sz="2200" spc="-45" dirty="0">
                <a:latin typeface="Calibri"/>
                <a:cs typeface="Calibri"/>
              </a:rPr>
              <a:t>e</a:t>
            </a:r>
            <a:r>
              <a:rPr sz="2200" spc="-10" dirty="0">
                <a:latin typeface="Calibri"/>
                <a:cs typeface="Calibri"/>
              </a:rPr>
              <a:t>x</a:t>
            </a:r>
            <a:r>
              <a:rPr sz="2200" dirty="0">
                <a:latin typeface="Calibri"/>
                <a:cs typeface="Calibri"/>
              </a:rPr>
              <a:t>p</a:t>
            </a:r>
            <a:r>
              <a:rPr sz="2200" spc="-5" dirty="0">
                <a:latin typeface="Calibri"/>
                <a:cs typeface="Calibri"/>
              </a:rPr>
              <a:t>erts</a:t>
            </a:r>
            <a:r>
              <a:rPr sz="2200" dirty="0">
                <a:latin typeface="Calibri"/>
                <a:cs typeface="Calibri"/>
              </a:rPr>
              <a:t>	</a:t>
            </a:r>
            <a:r>
              <a:rPr sz="2200" spc="-5" dirty="0">
                <a:latin typeface="Calibri"/>
                <a:cs typeface="Calibri"/>
              </a:rPr>
              <a:t>and</a:t>
            </a:r>
            <a:r>
              <a:rPr sz="2200" dirty="0">
                <a:latin typeface="Calibri"/>
                <a:cs typeface="Calibri"/>
              </a:rPr>
              <a:t>	</a:t>
            </a:r>
            <a:r>
              <a:rPr sz="2200" spc="-5" dirty="0">
                <a:latin typeface="Calibri"/>
                <a:cs typeface="Calibri"/>
              </a:rPr>
              <a:t>th</a:t>
            </a:r>
            <a:r>
              <a:rPr sz="2200" dirty="0">
                <a:latin typeface="Calibri"/>
                <a:cs typeface="Calibri"/>
              </a:rPr>
              <a:t>e</a:t>
            </a:r>
            <a:r>
              <a:rPr sz="2200" spc="-5" dirty="0">
                <a:latin typeface="Calibri"/>
                <a:cs typeface="Calibri"/>
              </a:rPr>
              <a:t>ir  </a:t>
            </a:r>
            <a:r>
              <a:rPr sz="2200" spc="-10" dirty="0">
                <a:latin typeface="Calibri"/>
                <a:cs typeface="Calibri"/>
              </a:rPr>
              <a:t>reactions</a:t>
            </a:r>
            <a:r>
              <a:rPr sz="2200" spc="-5" dirty="0">
                <a:latin typeface="Calibri"/>
                <a:cs typeface="Calibri"/>
              </a:rPr>
              <a:t> </a:t>
            </a:r>
            <a:r>
              <a:rPr sz="2200" spc="-10" dirty="0">
                <a:latin typeface="Calibri"/>
                <a:cs typeface="Calibri"/>
              </a:rPr>
              <a:t>are sought</a:t>
            </a:r>
            <a:r>
              <a:rPr sz="2200" spc="-5" dirty="0">
                <a:latin typeface="Calibri"/>
                <a:cs typeface="Calibri"/>
              </a:rPr>
              <a:t> and </a:t>
            </a:r>
            <a:r>
              <a:rPr sz="2200" spc="-15" dirty="0">
                <a:latin typeface="Calibri"/>
                <a:cs typeface="Calibri"/>
              </a:rPr>
              <a:t>analyzed.</a:t>
            </a:r>
            <a:endParaRPr sz="2200" dirty="0">
              <a:latin typeface="Calibri"/>
              <a:cs typeface="Calibri"/>
            </a:endParaRPr>
          </a:p>
          <a:p>
            <a:pPr marL="12700" marR="7620" algn="just">
              <a:lnSpc>
                <a:spcPct val="100000"/>
              </a:lnSpc>
              <a:spcBef>
                <a:spcPts val="530"/>
              </a:spcBef>
            </a:pPr>
            <a:r>
              <a:rPr sz="2200" spc="-10" dirty="0">
                <a:latin typeface="Calibri"/>
                <a:cs typeface="Calibri"/>
              </a:rPr>
              <a:t>The</a:t>
            </a:r>
            <a:r>
              <a:rPr sz="2200" spc="450" dirty="0">
                <a:latin typeface="Calibri"/>
                <a:cs typeface="Calibri"/>
              </a:rPr>
              <a:t> </a:t>
            </a:r>
            <a:r>
              <a:rPr sz="2200" spc="-10" dirty="0">
                <a:latin typeface="Calibri"/>
                <a:cs typeface="Calibri"/>
              </a:rPr>
              <a:t>process  </a:t>
            </a:r>
            <a:r>
              <a:rPr sz="2200" spc="-5" dirty="0">
                <a:latin typeface="Calibri"/>
                <a:cs typeface="Calibri"/>
              </a:rPr>
              <a:t>goes</a:t>
            </a:r>
            <a:r>
              <a:rPr sz="2200" spc="455" dirty="0">
                <a:latin typeface="Calibri"/>
                <a:cs typeface="Calibri"/>
              </a:rPr>
              <a:t> </a:t>
            </a:r>
            <a:r>
              <a:rPr sz="2200" dirty="0">
                <a:latin typeface="Calibri"/>
                <a:cs typeface="Calibri"/>
              </a:rPr>
              <a:t>on</a:t>
            </a:r>
            <a:r>
              <a:rPr sz="2200" spc="450" dirty="0">
                <a:latin typeface="Calibri"/>
                <a:cs typeface="Calibri"/>
              </a:rPr>
              <a:t> </a:t>
            </a:r>
            <a:r>
              <a:rPr sz="2200" spc="-10" dirty="0">
                <a:latin typeface="Calibri"/>
                <a:cs typeface="Calibri"/>
              </a:rPr>
              <a:t>until</a:t>
            </a:r>
            <a:r>
              <a:rPr sz="2200" spc="445" dirty="0">
                <a:latin typeface="Calibri"/>
                <a:cs typeface="Calibri"/>
              </a:rPr>
              <a:t> </a:t>
            </a:r>
            <a:r>
              <a:rPr sz="2200" spc="-5" dirty="0">
                <a:latin typeface="Calibri"/>
                <a:cs typeface="Calibri"/>
              </a:rPr>
              <a:t>some</a:t>
            </a:r>
            <a:r>
              <a:rPr sz="2200" spc="470" dirty="0">
                <a:latin typeface="Calibri"/>
                <a:cs typeface="Calibri"/>
              </a:rPr>
              <a:t> </a:t>
            </a:r>
            <a:r>
              <a:rPr sz="2200" spc="-5" dirty="0">
                <a:latin typeface="Calibri"/>
                <a:cs typeface="Calibri"/>
              </a:rPr>
              <a:t>sort</a:t>
            </a:r>
            <a:r>
              <a:rPr sz="2200" spc="465" dirty="0">
                <a:latin typeface="Calibri"/>
                <a:cs typeface="Calibri"/>
              </a:rPr>
              <a:t> </a:t>
            </a:r>
            <a:r>
              <a:rPr sz="2200" dirty="0">
                <a:latin typeface="Calibri"/>
                <a:cs typeface="Calibri"/>
              </a:rPr>
              <a:t>of</a:t>
            </a:r>
            <a:r>
              <a:rPr sz="2200" spc="455" dirty="0">
                <a:latin typeface="Calibri"/>
                <a:cs typeface="Calibri"/>
              </a:rPr>
              <a:t> </a:t>
            </a:r>
            <a:r>
              <a:rPr sz="2200" spc="-10" dirty="0">
                <a:latin typeface="Calibri"/>
                <a:cs typeface="Calibri"/>
              </a:rPr>
              <a:t>unanimity  </a:t>
            </a:r>
            <a:r>
              <a:rPr sz="2200" spc="-5" dirty="0">
                <a:latin typeface="Calibri"/>
                <a:cs typeface="Calibri"/>
              </a:rPr>
              <a:t>is</a:t>
            </a:r>
            <a:r>
              <a:rPr sz="2200" spc="455" dirty="0">
                <a:latin typeface="Calibri"/>
                <a:cs typeface="Calibri"/>
              </a:rPr>
              <a:t> </a:t>
            </a:r>
            <a:r>
              <a:rPr sz="2200" spc="-10" dirty="0">
                <a:latin typeface="Calibri"/>
                <a:cs typeface="Calibri"/>
              </a:rPr>
              <a:t>arrived</a:t>
            </a:r>
            <a:r>
              <a:rPr sz="2200" spc="455" dirty="0">
                <a:latin typeface="Calibri"/>
                <a:cs typeface="Calibri"/>
              </a:rPr>
              <a:t> </a:t>
            </a:r>
            <a:r>
              <a:rPr sz="2200" spc="-25" dirty="0">
                <a:latin typeface="Calibri"/>
                <a:cs typeface="Calibri"/>
              </a:rPr>
              <a:t>at </a:t>
            </a:r>
            <a:r>
              <a:rPr sz="2200" spc="-484" dirty="0">
                <a:latin typeface="Calibri"/>
                <a:cs typeface="Calibri"/>
              </a:rPr>
              <a:t> </a:t>
            </a:r>
            <a:r>
              <a:rPr sz="2200" spc="-5" dirty="0">
                <a:latin typeface="Calibri"/>
                <a:cs typeface="Calibri"/>
              </a:rPr>
              <a:t>among</a:t>
            </a:r>
            <a:r>
              <a:rPr sz="2200" dirty="0">
                <a:latin typeface="Calibri"/>
                <a:cs typeface="Calibri"/>
              </a:rPr>
              <a:t> </a:t>
            </a:r>
            <a:r>
              <a:rPr sz="2200" spc="-5" dirty="0">
                <a:latin typeface="Calibri"/>
                <a:cs typeface="Calibri"/>
              </a:rPr>
              <a:t>all the</a:t>
            </a:r>
            <a:r>
              <a:rPr sz="2200" dirty="0">
                <a:latin typeface="Calibri"/>
                <a:cs typeface="Calibri"/>
              </a:rPr>
              <a:t> </a:t>
            </a:r>
            <a:r>
              <a:rPr sz="2200" spc="-10" dirty="0">
                <a:latin typeface="Calibri"/>
                <a:cs typeface="Calibri"/>
              </a:rPr>
              <a:t>experts.</a:t>
            </a:r>
            <a:endParaRPr sz="2200" dirty="0">
              <a:latin typeface="Calibri"/>
              <a:cs typeface="Calibri"/>
            </a:endParaRPr>
          </a:p>
          <a:p>
            <a:pPr algn="just">
              <a:lnSpc>
                <a:spcPct val="100000"/>
              </a:lnSpc>
              <a:spcBef>
                <a:spcPts val="30"/>
              </a:spcBef>
            </a:pPr>
            <a:endParaRPr sz="3000" dirty="0">
              <a:latin typeface="Calibri"/>
              <a:cs typeface="Calibri"/>
            </a:endParaRPr>
          </a:p>
          <a:p>
            <a:pPr marL="12700" algn="just">
              <a:lnSpc>
                <a:spcPct val="100000"/>
              </a:lnSpc>
              <a:spcBef>
                <a:spcPts val="5"/>
              </a:spcBef>
            </a:pPr>
            <a:r>
              <a:rPr sz="2200" spc="-10" dirty="0">
                <a:latin typeface="Calibri"/>
                <a:cs typeface="Calibri"/>
              </a:rPr>
              <a:t>The</a:t>
            </a:r>
            <a:r>
              <a:rPr sz="2200" spc="170" dirty="0">
                <a:latin typeface="Calibri"/>
                <a:cs typeface="Calibri"/>
              </a:rPr>
              <a:t> </a:t>
            </a:r>
            <a:r>
              <a:rPr sz="2200" b="1" spc="-15" dirty="0">
                <a:latin typeface="Calibri"/>
                <a:cs typeface="Calibri"/>
              </a:rPr>
              <a:t>advantage</a:t>
            </a:r>
            <a:r>
              <a:rPr sz="2200" b="1" spc="170" dirty="0">
                <a:latin typeface="Calibri"/>
                <a:cs typeface="Calibri"/>
              </a:rPr>
              <a:t> </a:t>
            </a:r>
            <a:r>
              <a:rPr sz="2200" spc="-5" dirty="0">
                <a:latin typeface="Calibri"/>
                <a:cs typeface="Calibri"/>
              </a:rPr>
              <a:t>is</a:t>
            </a:r>
            <a:r>
              <a:rPr sz="2200" spc="170" dirty="0">
                <a:latin typeface="Calibri"/>
                <a:cs typeface="Calibri"/>
              </a:rPr>
              <a:t> </a:t>
            </a:r>
            <a:r>
              <a:rPr sz="2200" spc="-10" dirty="0">
                <a:latin typeface="Calibri"/>
                <a:cs typeface="Calibri"/>
              </a:rPr>
              <a:t>that</a:t>
            </a:r>
            <a:r>
              <a:rPr sz="2200" spc="170" dirty="0">
                <a:latin typeface="Calibri"/>
                <a:cs typeface="Calibri"/>
              </a:rPr>
              <a:t> </a:t>
            </a:r>
            <a:r>
              <a:rPr sz="2200" spc="-5" dirty="0">
                <a:latin typeface="Calibri"/>
                <a:cs typeface="Calibri"/>
              </a:rPr>
              <a:t>the</a:t>
            </a:r>
            <a:r>
              <a:rPr sz="2200" spc="170" dirty="0">
                <a:latin typeface="Calibri"/>
                <a:cs typeface="Calibri"/>
              </a:rPr>
              <a:t> </a:t>
            </a:r>
            <a:r>
              <a:rPr sz="2200" spc="-20" dirty="0">
                <a:latin typeface="Calibri"/>
                <a:cs typeface="Calibri"/>
              </a:rPr>
              <a:t>forecast</a:t>
            </a:r>
            <a:r>
              <a:rPr sz="2200" spc="175" dirty="0">
                <a:latin typeface="Calibri"/>
                <a:cs typeface="Calibri"/>
              </a:rPr>
              <a:t> </a:t>
            </a:r>
            <a:r>
              <a:rPr sz="2200" spc="-5" dirty="0">
                <a:latin typeface="Calibri"/>
                <a:cs typeface="Calibri"/>
              </a:rPr>
              <a:t>is</a:t>
            </a:r>
            <a:r>
              <a:rPr sz="2200" spc="170" dirty="0">
                <a:latin typeface="Calibri"/>
                <a:cs typeface="Calibri"/>
              </a:rPr>
              <a:t> </a:t>
            </a:r>
            <a:r>
              <a:rPr sz="2200" spc="-5" dirty="0">
                <a:latin typeface="Calibri"/>
                <a:cs typeface="Calibri"/>
              </a:rPr>
              <a:t>reliable</a:t>
            </a:r>
            <a:r>
              <a:rPr sz="2200" spc="155" dirty="0">
                <a:latin typeface="Calibri"/>
                <a:cs typeface="Calibri"/>
              </a:rPr>
              <a:t> </a:t>
            </a:r>
            <a:r>
              <a:rPr sz="2200" spc="-5" dirty="0">
                <a:latin typeface="Calibri"/>
                <a:cs typeface="Calibri"/>
              </a:rPr>
              <a:t>as</a:t>
            </a:r>
            <a:r>
              <a:rPr sz="2200" spc="170" dirty="0">
                <a:latin typeface="Calibri"/>
                <a:cs typeface="Calibri"/>
              </a:rPr>
              <a:t> </a:t>
            </a:r>
            <a:r>
              <a:rPr sz="2200" spc="-5" dirty="0">
                <a:latin typeface="Calibri"/>
                <a:cs typeface="Calibri"/>
              </a:rPr>
              <a:t>it</a:t>
            </a:r>
            <a:r>
              <a:rPr sz="2200" spc="160" dirty="0">
                <a:latin typeface="Calibri"/>
                <a:cs typeface="Calibri"/>
              </a:rPr>
              <a:t> </a:t>
            </a:r>
            <a:r>
              <a:rPr sz="2200" dirty="0">
                <a:latin typeface="Calibri"/>
                <a:cs typeface="Calibri"/>
              </a:rPr>
              <a:t>is</a:t>
            </a:r>
            <a:r>
              <a:rPr sz="2200" spc="170" dirty="0">
                <a:latin typeface="Calibri"/>
                <a:cs typeface="Calibri"/>
              </a:rPr>
              <a:t> </a:t>
            </a:r>
            <a:r>
              <a:rPr sz="2200" spc="-5" dirty="0">
                <a:latin typeface="Calibri"/>
                <a:cs typeface="Calibri"/>
              </a:rPr>
              <a:t>based</a:t>
            </a:r>
            <a:r>
              <a:rPr sz="2200" spc="160" dirty="0">
                <a:latin typeface="Calibri"/>
                <a:cs typeface="Calibri"/>
              </a:rPr>
              <a:t> </a:t>
            </a:r>
            <a:r>
              <a:rPr sz="2200" dirty="0">
                <a:latin typeface="Calibri"/>
                <a:cs typeface="Calibri"/>
              </a:rPr>
              <a:t>on</a:t>
            </a:r>
            <a:r>
              <a:rPr sz="2200" spc="175" dirty="0">
                <a:latin typeface="Calibri"/>
                <a:cs typeface="Calibri"/>
              </a:rPr>
              <a:t> </a:t>
            </a:r>
            <a:r>
              <a:rPr sz="2200" spc="-5" dirty="0">
                <a:latin typeface="Calibri"/>
                <a:cs typeface="Calibri"/>
              </a:rPr>
              <a:t>the</a:t>
            </a:r>
            <a:endParaRPr sz="2200" dirty="0">
              <a:latin typeface="Calibri"/>
              <a:cs typeface="Calibri"/>
            </a:endParaRPr>
          </a:p>
          <a:p>
            <a:pPr marL="12700" algn="just">
              <a:lnSpc>
                <a:spcPct val="100000"/>
              </a:lnSpc>
            </a:pPr>
            <a:r>
              <a:rPr sz="2200" spc="-5" dirty="0">
                <a:latin typeface="Calibri"/>
                <a:cs typeface="Calibri"/>
              </a:rPr>
              <a:t>opinion</a:t>
            </a:r>
            <a:r>
              <a:rPr sz="2200" spc="-20" dirty="0">
                <a:latin typeface="Calibri"/>
                <a:cs typeface="Calibri"/>
              </a:rPr>
              <a:t> </a:t>
            </a:r>
            <a:r>
              <a:rPr sz="2200" spc="-5" dirty="0">
                <a:latin typeface="Calibri"/>
                <a:cs typeface="Calibri"/>
              </a:rPr>
              <a:t>of</a:t>
            </a:r>
            <a:r>
              <a:rPr sz="2200" dirty="0">
                <a:latin typeface="Calibri"/>
                <a:cs typeface="Calibri"/>
              </a:rPr>
              <a:t> </a:t>
            </a:r>
            <a:r>
              <a:rPr sz="2200" spc="-5" dirty="0">
                <a:latin typeface="Calibri"/>
                <a:cs typeface="Calibri"/>
              </a:rPr>
              <a:t>people</a:t>
            </a:r>
            <a:r>
              <a:rPr sz="2200" dirty="0">
                <a:latin typeface="Calibri"/>
                <a:cs typeface="Calibri"/>
              </a:rPr>
              <a:t> </a:t>
            </a:r>
            <a:r>
              <a:rPr sz="2200" spc="-5" dirty="0">
                <a:latin typeface="Calibri"/>
                <a:cs typeface="Calibri"/>
              </a:rPr>
              <a:t>who</a:t>
            </a:r>
            <a:r>
              <a:rPr sz="2200" dirty="0">
                <a:latin typeface="Calibri"/>
                <a:cs typeface="Calibri"/>
              </a:rPr>
              <a:t> </a:t>
            </a:r>
            <a:r>
              <a:rPr sz="2200" spc="-5" dirty="0">
                <a:latin typeface="Calibri"/>
                <a:cs typeface="Calibri"/>
              </a:rPr>
              <a:t>know the</a:t>
            </a:r>
            <a:r>
              <a:rPr sz="2200" spc="10" dirty="0">
                <a:latin typeface="Calibri"/>
                <a:cs typeface="Calibri"/>
              </a:rPr>
              <a:t> </a:t>
            </a:r>
            <a:r>
              <a:rPr sz="2200" spc="-10" dirty="0">
                <a:latin typeface="Calibri"/>
                <a:cs typeface="Calibri"/>
              </a:rPr>
              <a:t>product</a:t>
            </a:r>
            <a:r>
              <a:rPr sz="2200" spc="-15" dirty="0">
                <a:latin typeface="Calibri"/>
                <a:cs typeface="Calibri"/>
              </a:rPr>
              <a:t> </a:t>
            </a:r>
            <a:r>
              <a:rPr sz="2200" spc="-10" dirty="0">
                <a:latin typeface="Calibri"/>
                <a:cs typeface="Calibri"/>
              </a:rPr>
              <a:t>very</a:t>
            </a:r>
            <a:r>
              <a:rPr sz="2200" dirty="0">
                <a:latin typeface="Calibri"/>
                <a:cs typeface="Calibri"/>
              </a:rPr>
              <a:t> </a:t>
            </a:r>
            <a:r>
              <a:rPr sz="2200" spc="-10" dirty="0">
                <a:latin typeface="Calibri"/>
                <a:cs typeface="Calibri"/>
              </a:rPr>
              <a:t>well.</a:t>
            </a:r>
            <a:endParaRPr sz="2200" dirty="0">
              <a:latin typeface="Calibri"/>
              <a:cs typeface="Calibri"/>
            </a:endParaRPr>
          </a:p>
          <a:p>
            <a:pPr marL="12700" marR="5715" algn="just">
              <a:lnSpc>
                <a:spcPct val="100000"/>
              </a:lnSpc>
              <a:spcBef>
                <a:spcPts val="530"/>
              </a:spcBef>
            </a:pPr>
            <a:r>
              <a:rPr sz="2200" spc="-10" dirty="0">
                <a:latin typeface="Calibri"/>
                <a:cs typeface="Calibri"/>
              </a:rPr>
              <a:t>The</a:t>
            </a:r>
            <a:r>
              <a:rPr sz="2200" spc="225" dirty="0">
                <a:latin typeface="Calibri"/>
                <a:cs typeface="Calibri"/>
              </a:rPr>
              <a:t> </a:t>
            </a:r>
            <a:r>
              <a:rPr sz="2200" b="1" spc="-15" dirty="0">
                <a:latin typeface="Calibri"/>
                <a:cs typeface="Calibri"/>
              </a:rPr>
              <a:t>disadvantage</a:t>
            </a:r>
            <a:r>
              <a:rPr sz="2200" b="1" spc="235" dirty="0">
                <a:latin typeface="Calibri"/>
                <a:cs typeface="Calibri"/>
              </a:rPr>
              <a:t> </a:t>
            </a:r>
            <a:r>
              <a:rPr sz="2200" spc="-5" dirty="0">
                <a:latin typeface="Calibri"/>
                <a:cs typeface="Calibri"/>
              </a:rPr>
              <a:t>is</a:t>
            </a:r>
            <a:r>
              <a:rPr sz="2200" spc="235" dirty="0">
                <a:latin typeface="Calibri"/>
                <a:cs typeface="Calibri"/>
              </a:rPr>
              <a:t> </a:t>
            </a:r>
            <a:r>
              <a:rPr sz="2200" spc="-10" dirty="0">
                <a:latin typeface="Calibri"/>
                <a:cs typeface="Calibri"/>
              </a:rPr>
              <a:t>that</a:t>
            </a:r>
            <a:r>
              <a:rPr sz="2200" spc="235" dirty="0">
                <a:latin typeface="Calibri"/>
                <a:cs typeface="Calibri"/>
              </a:rPr>
              <a:t> </a:t>
            </a:r>
            <a:r>
              <a:rPr sz="2200" spc="-5" dirty="0">
                <a:latin typeface="Calibri"/>
                <a:cs typeface="Calibri"/>
              </a:rPr>
              <a:t>the</a:t>
            </a:r>
            <a:r>
              <a:rPr sz="2200" spc="240" dirty="0">
                <a:latin typeface="Calibri"/>
                <a:cs typeface="Calibri"/>
              </a:rPr>
              <a:t> </a:t>
            </a:r>
            <a:r>
              <a:rPr sz="2200" spc="-10" dirty="0">
                <a:latin typeface="Calibri"/>
                <a:cs typeface="Calibri"/>
              </a:rPr>
              <a:t>method</a:t>
            </a:r>
            <a:r>
              <a:rPr sz="2200" spc="240" dirty="0">
                <a:latin typeface="Calibri"/>
                <a:cs typeface="Calibri"/>
              </a:rPr>
              <a:t> </a:t>
            </a:r>
            <a:r>
              <a:rPr sz="2200" spc="-5" dirty="0">
                <a:latin typeface="Calibri"/>
                <a:cs typeface="Calibri"/>
              </a:rPr>
              <a:t>is</a:t>
            </a:r>
            <a:r>
              <a:rPr sz="2200" spc="229" dirty="0">
                <a:latin typeface="Calibri"/>
                <a:cs typeface="Calibri"/>
              </a:rPr>
              <a:t> </a:t>
            </a:r>
            <a:r>
              <a:rPr sz="2200" spc="-10" dirty="0">
                <a:latin typeface="Calibri"/>
                <a:cs typeface="Calibri"/>
              </a:rPr>
              <a:t>subjective</a:t>
            </a:r>
            <a:r>
              <a:rPr sz="2200" spc="235" dirty="0">
                <a:latin typeface="Calibri"/>
                <a:cs typeface="Calibri"/>
              </a:rPr>
              <a:t> </a:t>
            </a:r>
            <a:r>
              <a:rPr sz="2200" spc="-5" dirty="0">
                <a:latin typeface="Calibri"/>
                <a:cs typeface="Calibri"/>
              </a:rPr>
              <a:t>and</a:t>
            </a:r>
            <a:r>
              <a:rPr sz="2200" spc="229" dirty="0">
                <a:latin typeface="Calibri"/>
                <a:cs typeface="Calibri"/>
              </a:rPr>
              <a:t> </a:t>
            </a:r>
            <a:r>
              <a:rPr sz="2200" spc="-10" dirty="0">
                <a:latin typeface="Calibri"/>
                <a:cs typeface="Calibri"/>
              </a:rPr>
              <a:t>not</a:t>
            </a:r>
            <a:r>
              <a:rPr sz="2200" spc="235" dirty="0">
                <a:latin typeface="Calibri"/>
                <a:cs typeface="Calibri"/>
              </a:rPr>
              <a:t> </a:t>
            </a:r>
            <a:r>
              <a:rPr sz="2200" spc="-5" dirty="0">
                <a:latin typeface="Calibri"/>
                <a:cs typeface="Calibri"/>
              </a:rPr>
              <a:t>based </a:t>
            </a:r>
            <a:r>
              <a:rPr sz="2200" spc="-480" dirty="0">
                <a:latin typeface="Calibri"/>
                <a:cs typeface="Calibri"/>
              </a:rPr>
              <a:t> </a:t>
            </a:r>
            <a:r>
              <a:rPr sz="2200" dirty="0">
                <a:latin typeface="Calibri"/>
                <a:cs typeface="Calibri"/>
              </a:rPr>
              <a:t>on</a:t>
            </a:r>
            <a:r>
              <a:rPr sz="2200" spc="-15" dirty="0">
                <a:latin typeface="Calibri"/>
                <a:cs typeface="Calibri"/>
              </a:rPr>
              <a:t> </a:t>
            </a:r>
            <a:r>
              <a:rPr sz="2200" spc="-10" dirty="0">
                <a:latin typeface="Calibri"/>
                <a:cs typeface="Calibri"/>
              </a:rPr>
              <a:t>scientific</a:t>
            </a:r>
            <a:r>
              <a:rPr sz="2200" spc="10" dirty="0">
                <a:latin typeface="Calibri"/>
                <a:cs typeface="Calibri"/>
              </a:rPr>
              <a:t> </a:t>
            </a:r>
            <a:r>
              <a:rPr sz="2200" spc="-5" dirty="0">
                <a:latin typeface="Calibri"/>
                <a:cs typeface="Calibri"/>
              </a:rPr>
              <a:t>analysis.</a:t>
            </a:r>
            <a:endParaRPr sz="2200" dirty="0">
              <a:latin typeface="Calibri"/>
              <a:cs typeface="Calibri"/>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36</TotalTime>
  <Words>863</Words>
  <Application>Microsoft Office PowerPoint</Application>
  <PresentationFormat>On-screen Show (4:3)</PresentationFormat>
  <Paragraphs>116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3</vt:lpstr>
      <vt:lpstr>Ion</vt:lpstr>
      <vt:lpstr>PowerPoint Presentation</vt:lpstr>
      <vt:lpstr>Meaning &amp; Definition of Demand Forecasting</vt:lpstr>
      <vt:lpstr>Meaning &amp; Definition of Demand  Forecasting</vt:lpstr>
      <vt:lpstr>A) Qualitative Techniques/ Opinion  Polling Method</vt:lpstr>
      <vt:lpstr>1) Consumer Survey Method</vt:lpstr>
      <vt:lpstr>1) Consumer Survey Method</vt:lpstr>
      <vt:lpstr>1) Consumer Survey Method</vt:lpstr>
      <vt:lpstr>2) Sales Force Opinion Method</vt:lpstr>
      <vt:lpstr>3) Delphi Technique</vt:lpstr>
      <vt:lpstr>B) Quantitative Techniques/  Statistical or Analytical Methods</vt:lpstr>
      <vt:lpstr>Time Series Analysis</vt:lpstr>
      <vt:lpstr>Conti…</vt:lpstr>
      <vt:lpstr>Conti…</vt:lpstr>
      <vt:lpstr>2) Barometric Method</vt:lpstr>
      <vt:lpstr>3) Regression Method</vt:lpstr>
      <vt:lpstr>4) Econometric Method</vt:lpstr>
      <vt:lpstr>Importance of Demand Forecasting</vt:lpstr>
      <vt:lpstr>Importance of Demand Forecasting</vt:lpstr>
      <vt:lpstr>Importance of Demand Forecasting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 &amp; Definition of Demand Forecasting</dc:title>
  <cp:lastModifiedBy>Bharti Shukla</cp:lastModifiedBy>
  <cp:revision>8</cp:revision>
  <dcterms:created xsi:type="dcterms:W3CDTF">2021-06-21T07:45:05Z</dcterms:created>
  <dcterms:modified xsi:type="dcterms:W3CDTF">2024-07-04T06:26:18Z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2018-09-17T00:00:00Z</vt:filetime>
  </property>
  <property fmtid="{D5CDD505-2E9C-101B-9397-08002B2CF9AE}" pid="3" name="Creator">
    <vt:lpwstr>Microsoft® PowerPoint® 2013</vt:lpwstr>
  </property>
  <property fmtid="{D5CDD505-2E9C-101B-9397-08002B2CF9AE}" pid="4" name="LastSaved">
    <vt:filetime>2021-06-21T00:00:00Z</vt:filetime>
  </property>
</Properties>
</file>