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15821" y="648157"/>
            <a:ext cx="8960357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178DB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8DB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8DB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8DB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852928" cy="685799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2D52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3231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72333" y="651205"/>
            <a:ext cx="7909559" cy="100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178DBA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33703" y="2161794"/>
            <a:ext cx="10324592" cy="2623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vestopedia.com/articles/investing/072115/why-these-are-most-valuable-brands-2015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333" y="651205"/>
            <a:ext cx="7909559" cy="492443"/>
          </a:xfrm>
        </p:spPr>
        <p:txBody>
          <a:bodyPr/>
          <a:lstStyle/>
          <a:p>
            <a:pPr algn="ctr"/>
            <a:r>
              <a:rPr lang="en-IN" dirty="0" smtClean="0"/>
              <a:t>Unit-3, Marketing Management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703" y="2161794"/>
            <a:ext cx="10324592" cy="2502736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altLang="en-US" sz="28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Dr.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Bharti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Shukla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dirty="0" smtClean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Assistant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Professor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dirty="0" smtClean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Department of Management Studies</a:t>
            </a:r>
            <a:endParaRPr lang="en-US" altLang="en-US" sz="2800" dirty="0">
              <a:latin typeface="Georgia" panose="02040502050405020303" pitchFamily="18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algn="ctr">
              <a:spcBef>
                <a:spcPts val="650"/>
              </a:spcBef>
            </a:pPr>
            <a:r>
              <a:rPr lang="en-US" altLang="en-US" sz="28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MMMUT,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GKP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427939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2333" y="648157"/>
            <a:ext cx="60236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35" dirty="0">
                <a:latin typeface="Verdana"/>
                <a:cs typeface="Verdana"/>
              </a:rPr>
              <a:t>Co</a:t>
            </a:r>
            <a:r>
              <a:rPr sz="3600" b="0" spc="15" dirty="0">
                <a:latin typeface="Verdana"/>
                <a:cs typeface="Verdana"/>
              </a:rPr>
              <a:t>s</a:t>
            </a:r>
            <a:r>
              <a:rPr sz="3600" b="0" spc="-200" dirty="0">
                <a:latin typeface="Verdana"/>
                <a:cs typeface="Verdana"/>
              </a:rPr>
              <a:t>t</a:t>
            </a:r>
            <a:r>
              <a:rPr sz="3600" b="0" spc="-265" dirty="0">
                <a:latin typeface="Verdana"/>
                <a:cs typeface="Verdana"/>
              </a:rPr>
              <a:t> </a:t>
            </a:r>
            <a:r>
              <a:rPr sz="3600" b="0" spc="-60" dirty="0">
                <a:latin typeface="Verdana"/>
                <a:cs typeface="Verdana"/>
              </a:rPr>
              <a:t>B</a:t>
            </a:r>
            <a:r>
              <a:rPr sz="3600" b="0" spc="-70" dirty="0">
                <a:latin typeface="Verdana"/>
                <a:cs typeface="Verdana"/>
              </a:rPr>
              <a:t>a</a:t>
            </a:r>
            <a:r>
              <a:rPr sz="3600" b="0" spc="-140" dirty="0">
                <a:latin typeface="Verdana"/>
                <a:cs typeface="Verdana"/>
              </a:rPr>
              <a:t>s</a:t>
            </a:r>
            <a:r>
              <a:rPr sz="3600" b="0" spc="-170" dirty="0">
                <a:latin typeface="Verdana"/>
                <a:cs typeface="Verdana"/>
              </a:rPr>
              <a:t>e</a:t>
            </a:r>
            <a:r>
              <a:rPr sz="3600" b="0" spc="220" dirty="0">
                <a:latin typeface="Verdana"/>
                <a:cs typeface="Verdana"/>
              </a:rPr>
              <a:t>d</a:t>
            </a:r>
            <a:r>
              <a:rPr sz="3600" b="0" spc="-235" dirty="0">
                <a:latin typeface="Verdana"/>
                <a:cs typeface="Verdana"/>
              </a:rPr>
              <a:t> </a:t>
            </a:r>
            <a:r>
              <a:rPr sz="3600" b="0" spc="-300" dirty="0">
                <a:latin typeface="Verdana"/>
                <a:cs typeface="Verdana"/>
              </a:rPr>
              <a:t>Pr</a:t>
            </a:r>
            <a:r>
              <a:rPr sz="3600" b="0" spc="-120" dirty="0">
                <a:latin typeface="Verdana"/>
                <a:cs typeface="Verdana"/>
              </a:rPr>
              <a:t>i</a:t>
            </a:r>
            <a:r>
              <a:rPr sz="3600" b="0" spc="120" dirty="0">
                <a:latin typeface="Verdana"/>
                <a:cs typeface="Verdana"/>
              </a:rPr>
              <a:t>c</a:t>
            </a:r>
            <a:r>
              <a:rPr sz="3600" b="0" spc="80" dirty="0">
                <a:latin typeface="Verdana"/>
                <a:cs typeface="Verdana"/>
              </a:rPr>
              <a:t>i</a:t>
            </a:r>
            <a:r>
              <a:rPr sz="3600" b="0" spc="-100" dirty="0">
                <a:latin typeface="Verdana"/>
                <a:cs typeface="Verdana"/>
              </a:rPr>
              <a:t>n</a:t>
            </a:r>
            <a:r>
              <a:rPr sz="3600" b="0" spc="180" dirty="0">
                <a:latin typeface="Verdana"/>
                <a:cs typeface="Verdana"/>
              </a:rPr>
              <a:t>g</a:t>
            </a:r>
            <a:r>
              <a:rPr sz="3600" b="0" spc="-330" dirty="0">
                <a:latin typeface="Verdana"/>
                <a:cs typeface="Verdana"/>
              </a:rPr>
              <a:t> </a:t>
            </a:r>
            <a:r>
              <a:rPr sz="3600" b="0" spc="-390" dirty="0">
                <a:latin typeface="Verdana"/>
                <a:cs typeface="Verdana"/>
              </a:rPr>
              <a:t>s</a:t>
            </a:r>
            <a:r>
              <a:rPr sz="3600" b="0" spc="-325" dirty="0">
                <a:latin typeface="Verdana"/>
                <a:cs typeface="Verdana"/>
              </a:rPr>
              <a:t>t</a:t>
            </a:r>
            <a:r>
              <a:rPr sz="3600" b="0" spc="-65" dirty="0">
                <a:latin typeface="Verdana"/>
                <a:cs typeface="Verdana"/>
              </a:rPr>
              <a:t>r</a:t>
            </a:r>
            <a:r>
              <a:rPr sz="3600" b="0" spc="-114" dirty="0">
                <a:latin typeface="Verdana"/>
                <a:cs typeface="Verdana"/>
              </a:rPr>
              <a:t>a</a:t>
            </a:r>
            <a:r>
              <a:rPr sz="3600" b="0" spc="-225" dirty="0">
                <a:latin typeface="Verdana"/>
                <a:cs typeface="Verdana"/>
              </a:rPr>
              <a:t>t</a:t>
            </a:r>
            <a:r>
              <a:rPr sz="3600" b="0" spc="180" dirty="0">
                <a:latin typeface="Verdana"/>
                <a:cs typeface="Verdana"/>
              </a:rPr>
              <a:t>e</a:t>
            </a:r>
            <a:r>
              <a:rPr sz="3600" b="0" spc="-10" dirty="0">
                <a:latin typeface="Verdana"/>
                <a:cs typeface="Verdana"/>
              </a:rPr>
              <a:t>gy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8651" y="2161794"/>
            <a:ext cx="876490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100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Cost-based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method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that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based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on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cost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production,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manufacturing,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distribution.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Essentially,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determined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by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adding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percentage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manufacturing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costs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selling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make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profit.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There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are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two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types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cost-based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pr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29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ng</a:t>
            </a:r>
            <a:r>
              <a:rPr sz="1800" spc="-32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29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-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pl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pr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29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ng</a:t>
            </a:r>
            <a:r>
              <a:rPr sz="1800" spc="-20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800" spc="7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br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-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pr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29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ng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12335" y="3889247"/>
            <a:ext cx="5693664" cy="197815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2333" y="648157"/>
            <a:ext cx="46742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295" dirty="0">
                <a:latin typeface="Verdana"/>
                <a:cs typeface="Verdana"/>
              </a:rPr>
              <a:t>M</a:t>
            </a:r>
            <a:r>
              <a:rPr sz="3600" b="0" spc="280" dirty="0">
                <a:latin typeface="Verdana"/>
                <a:cs typeface="Verdana"/>
              </a:rPr>
              <a:t>a</a:t>
            </a:r>
            <a:r>
              <a:rPr sz="3600" b="0" spc="-325" dirty="0">
                <a:latin typeface="Verdana"/>
                <a:cs typeface="Verdana"/>
              </a:rPr>
              <a:t>r</a:t>
            </a:r>
            <a:r>
              <a:rPr sz="3600" b="0" spc="-470" dirty="0">
                <a:latin typeface="Verdana"/>
                <a:cs typeface="Verdana"/>
              </a:rPr>
              <a:t>k</a:t>
            </a:r>
            <a:r>
              <a:rPr sz="3600" b="0" spc="180" dirty="0">
                <a:latin typeface="Verdana"/>
                <a:cs typeface="Verdana"/>
              </a:rPr>
              <a:t>e</a:t>
            </a:r>
            <a:r>
              <a:rPr sz="3600" b="0" spc="-200" dirty="0">
                <a:latin typeface="Verdana"/>
                <a:cs typeface="Verdana"/>
              </a:rPr>
              <a:t>t</a:t>
            </a:r>
            <a:r>
              <a:rPr sz="3600" b="0" spc="-235" dirty="0">
                <a:latin typeface="Verdana"/>
                <a:cs typeface="Verdana"/>
              </a:rPr>
              <a:t> </a:t>
            </a:r>
            <a:r>
              <a:rPr sz="3600" b="0" spc="-60" dirty="0">
                <a:latin typeface="Verdana"/>
                <a:cs typeface="Verdana"/>
              </a:rPr>
              <a:t>B</a:t>
            </a:r>
            <a:r>
              <a:rPr sz="3600" b="0" spc="-70" dirty="0">
                <a:latin typeface="Verdana"/>
                <a:cs typeface="Verdana"/>
              </a:rPr>
              <a:t>a</a:t>
            </a:r>
            <a:r>
              <a:rPr sz="3600" b="0" spc="-140" dirty="0">
                <a:latin typeface="Verdana"/>
                <a:cs typeface="Verdana"/>
              </a:rPr>
              <a:t>s</a:t>
            </a:r>
            <a:r>
              <a:rPr sz="3600" b="0" spc="-170" dirty="0">
                <a:latin typeface="Verdana"/>
                <a:cs typeface="Verdana"/>
              </a:rPr>
              <a:t>e</a:t>
            </a:r>
            <a:r>
              <a:rPr sz="3600" b="0" spc="220" dirty="0">
                <a:latin typeface="Verdana"/>
                <a:cs typeface="Verdana"/>
              </a:rPr>
              <a:t>d</a:t>
            </a:r>
            <a:r>
              <a:rPr sz="3600" b="0" spc="-260" dirty="0">
                <a:latin typeface="Verdana"/>
                <a:cs typeface="Verdana"/>
              </a:rPr>
              <a:t> </a:t>
            </a:r>
            <a:r>
              <a:rPr sz="3600" b="0" spc="-300" dirty="0">
                <a:latin typeface="Verdana"/>
                <a:cs typeface="Verdana"/>
              </a:rPr>
              <a:t>Pr</a:t>
            </a:r>
            <a:r>
              <a:rPr sz="3600" b="0" spc="-120" dirty="0">
                <a:latin typeface="Verdana"/>
                <a:cs typeface="Verdana"/>
              </a:rPr>
              <a:t>i</a:t>
            </a:r>
            <a:r>
              <a:rPr sz="3600" b="0" spc="120" dirty="0">
                <a:latin typeface="Verdana"/>
                <a:cs typeface="Verdana"/>
              </a:rPr>
              <a:t>c</a:t>
            </a:r>
            <a:r>
              <a:rPr sz="3600" b="0" spc="80" dirty="0">
                <a:latin typeface="Verdana"/>
                <a:cs typeface="Verdana"/>
              </a:rPr>
              <a:t>i</a:t>
            </a:r>
            <a:r>
              <a:rPr sz="3600" b="0" spc="-100" dirty="0">
                <a:latin typeface="Verdana"/>
                <a:cs typeface="Verdana"/>
              </a:rPr>
              <a:t>n</a:t>
            </a:r>
            <a:r>
              <a:rPr sz="3600" b="0" spc="180" dirty="0">
                <a:latin typeface="Verdana"/>
                <a:cs typeface="Verdana"/>
              </a:rPr>
              <a:t>g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8651" y="2161794"/>
            <a:ext cx="8766810" cy="342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100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Market-based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when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prices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set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according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current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prices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same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similar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products.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When </a:t>
            </a:r>
            <a:r>
              <a:rPr sz="1800" spc="60" dirty="0">
                <a:solidFill>
                  <a:srgbClr val="404040"/>
                </a:solidFill>
                <a:latin typeface="Verdana"/>
                <a:cs typeface="Verdana"/>
              </a:rPr>
              <a:t>done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right,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based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strategy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allows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business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set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prices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higher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when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 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initially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introduced,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later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on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align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prices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with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prices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remain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competitive.</a:t>
            </a:r>
            <a:endParaRPr sz="1800">
              <a:latin typeface="Verdana"/>
              <a:cs typeface="Verdana"/>
            </a:endParaRPr>
          </a:p>
          <a:p>
            <a:pPr marL="3335654" algn="just">
              <a:lnSpc>
                <a:spcPct val="100000"/>
              </a:lnSpc>
              <a:spcBef>
                <a:spcPts val="1035"/>
              </a:spcBef>
            </a:pPr>
            <a:r>
              <a:rPr sz="1800" b="1" i="1" u="heavy" spc="8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C</a:t>
            </a:r>
            <a:r>
              <a:rPr sz="1800" b="1" i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a</a:t>
            </a:r>
            <a:r>
              <a:rPr sz="1800" b="1" i="1" u="heavy" spc="-9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lcul</a:t>
            </a:r>
            <a:r>
              <a:rPr sz="1800" b="1" i="1" u="heavy" spc="-11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a</a:t>
            </a:r>
            <a:r>
              <a:rPr sz="1800" b="1" i="1" u="heavy" spc="-3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t</a:t>
            </a:r>
            <a:r>
              <a:rPr sz="1800" b="1" i="1" u="heavy" spc="-1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io</a:t>
            </a:r>
            <a:r>
              <a:rPr sz="1800" b="1" i="1" u="heavy" spc="-20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n</a:t>
            </a:r>
            <a:r>
              <a:rPr sz="1800" b="1" i="1" u="heavy" spc="-11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 </a:t>
            </a:r>
            <a:r>
              <a:rPr sz="1800" b="1" i="1" u="heavy" spc="-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o</a:t>
            </a:r>
            <a:r>
              <a:rPr sz="1800" b="1" i="1" u="heavy" spc="-2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f</a:t>
            </a:r>
            <a:r>
              <a:rPr sz="1800" b="1" i="1" u="heavy" spc="-1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 </a:t>
            </a:r>
            <a:r>
              <a:rPr sz="1800" b="1" i="1" u="heavy" spc="-8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M</a:t>
            </a:r>
            <a:r>
              <a:rPr sz="1800" b="1" i="1" u="heavy" spc="-3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B</a:t>
            </a:r>
            <a:r>
              <a:rPr sz="1800" b="1" i="1" u="heavy" spc="-3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P</a:t>
            </a:r>
            <a:endParaRPr sz="1800">
              <a:latin typeface="Verdana"/>
              <a:cs typeface="Verdana"/>
            </a:endParaRPr>
          </a:p>
          <a:p>
            <a:pPr marL="356870" marR="9525" indent="-344805" algn="just">
              <a:lnSpc>
                <a:spcPct val="100000"/>
              </a:lnSpc>
              <a:spcBef>
                <a:spcPts val="985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Calculating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your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market-based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goes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as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follows: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You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take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cost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your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product, </a:t>
            </a:r>
            <a:r>
              <a:rPr sz="1800" spc="114" dirty="0">
                <a:solidFill>
                  <a:srgbClr val="404040"/>
                </a:solidFill>
                <a:latin typeface="Verdana"/>
                <a:cs typeface="Verdana"/>
              </a:rPr>
              <a:t>add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factor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price,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114" dirty="0">
                <a:solidFill>
                  <a:srgbClr val="404040"/>
                </a:solidFill>
                <a:latin typeface="Verdana"/>
                <a:cs typeface="Verdana"/>
              </a:rPr>
              <a:t>add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premium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if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you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believe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your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driving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that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premium-worthy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value.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based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85" dirty="0">
                <a:solidFill>
                  <a:srgbClr val="404040"/>
                </a:solidFill>
                <a:latin typeface="Verdana"/>
                <a:cs typeface="Verdana"/>
              </a:rPr>
              <a:t>=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cost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85" dirty="0">
                <a:solidFill>
                  <a:srgbClr val="404040"/>
                </a:solidFill>
                <a:latin typeface="Verdana"/>
                <a:cs typeface="Verdana"/>
              </a:rPr>
              <a:t>+ 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market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factor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price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85" dirty="0">
                <a:solidFill>
                  <a:srgbClr val="404040"/>
                </a:solidFill>
                <a:latin typeface="Verdana"/>
                <a:cs typeface="Verdana"/>
              </a:rPr>
              <a:t>+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premium</a:t>
            </a:r>
            <a:endParaRPr sz="18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985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62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b="1" spc="-150" dirty="0">
                <a:solidFill>
                  <a:srgbClr val="404040"/>
                </a:solidFill>
                <a:latin typeface="Verdana"/>
                <a:cs typeface="Verdana"/>
              </a:rPr>
              <a:t>Market</a:t>
            </a:r>
            <a:r>
              <a:rPr sz="1800" b="1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95" dirty="0">
                <a:solidFill>
                  <a:srgbClr val="404040"/>
                </a:solidFill>
                <a:latin typeface="Verdana"/>
                <a:cs typeface="Verdana"/>
              </a:rPr>
              <a:t>based</a:t>
            </a:r>
            <a:r>
              <a:rPr sz="1800" b="1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35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800" b="1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480" dirty="0">
                <a:solidFill>
                  <a:srgbClr val="404040"/>
                </a:solidFill>
                <a:latin typeface="Verdana"/>
                <a:cs typeface="Verdana"/>
              </a:rPr>
              <a:t>=</a:t>
            </a:r>
            <a:r>
              <a:rPr sz="1800" b="1" spc="-2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40" dirty="0">
                <a:solidFill>
                  <a:srgbClr val="404040"/>
                </a:solidFill>
                <a:latin typeface="Verdana"/>
                <a:cs typeface="Verdana"/>
              </a:rPr>
              <a:t>cost</a:t>
            </a:r>
            <a:r>
              <a:rPr sz="1800" b="1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7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b="1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35" dirty="0">
                <a:solidFill>
                  <a:srgbClr val="404040"/>
                </a:solidFill>
                <a:latin typeface="Verdana"/>
                <a:cs typeface="Verdana"/>
              </a:rPr>
              <a:t>product</a:t>
            </a:r>
            <a:r>
              <a:rPr sz="1800" b="1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480" dirty="0">
                <a:solidFill>
                  <a:srgbClr val="404040"/>
                </a:solidFill>
                <a:latin typeface="Verdana"/>
                <a:cs typeface="Verdana"/>
              </a:rPr>
              <a:t>+</a:t>
            </a:r>
            <a:r>
              <a:rPr sz="1800" b="1" spc="-2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70" dirty="0">
                <a:solidFill>
                  <a:srgbClr val="404040"/>
                </a:solidFill>
                <a:latin typeface="Verdana"/>
                <a:cs typeface="Verdana"/>
              </a:rPr>
              <a:t>market</a:t>
            </a:r>
            <a:r>
              <a:rPr sz="1800" b="1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50" dirty="0">
                <a:solidFill>
                  <a:srgbClr val="404040"/>
                </a:solidFill>
                <a:latin typeface="Verdana"/>
                <a:cs typeface="Verdana"/>
              </a:rPr>
              <a:t>factor</a:t>
            </a:r>
            <a:r>
              <a:rPr sz="1800" b="1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05" dirty="0">
                <a:solidFill>
                  <a:srgbClr val="404040"/>
                </a:solidFill>
                <a:latin typeface="Verdana"/>
                <a:cs typeface="Verdana"/>
              </a:rPr>
              <a:t>price</a:t>
            </a:r>
            <a:r>
              <a:rPr sz="1800" b="1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480" dirty="0">
                <a:solidFill>
                  <a:srgbClr val="404040"/>
                </a:solidFill>
                <a:latin typeface="Verdana"/>
                <a:cs typeface="Verdana"/>
              </a:rPr>
              <a:t>+</a:t>
            </a:r>
            <a:r>
              <a:rPr sz="1800" b="1" spc="-2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75" dirty="0">
                <a:solidFill>
                  <a:srgbClr val="404040"/>
                </a:solidFill>
                <a:latin typeface="Verdana"/>
                <a:cs typeface="Verdana"/>
              </a:rPr>
              <a:t>premium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2333" y="648157"/>
            <a:ext cx="59309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75" dirty="0"/>
              <a:t>Competitio</a:t>
            </a:r>
            <a:r>
              <a:rPr sz="3600" spc="-340" dirty="0"/>
              <a:t>n</a:t>
            </a:r>
            <a:r>
              <a:rPr sz="3600" spc="-220" dirty="0"/>
              <a:t>-</a:t>
            </a:r>
            <a:r>
              <a:rPr sz="3600" spc="-295" dirty="0"/>
              <a:t>Base</a:t>
            </a:r>
            <a:r>
              <a:rPr sz="3600" spc="-305" dirty="0"/>
              <a:t>d</a:t>
            </a:r>
            <a:r>
              <a:rPr sz="3600" spc="-254" dirty="0"/>
              <a:t> </a:t>
            </a:r>
            <a:r>
              <a:rPr sz="3600" spc="-345" dirty="0"/>
              <a:t>Pricing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668651" y="2109977"/>
            <a:ext cx="8764905" cy="4078604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56870" marR="7620" indent="-344805" algn="just">
              <a:lnSpc>
                <a:spcPts val="1630"/>
              </a:lnSpc>
              <a:spcBef>
                <a:spcPts val="500"/>
              </a:spcBef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700" spc="-5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Competitive-based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occurs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when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company 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sets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its </a:t>
            </a:r>
            <a:r>
              <a:rPr sz="1700" spc="80" dirty="0">
                <a:solidFill>
                  <a:srgbClr val="404040"/>
                </a:solidFill>
                <a:latin typeface="Verdana"/>
                <a:cs typeface="Verdana"/>
              </a:rPr>
              <a:t>good 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based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on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what</a:t>
            </a:r>
            <a:r>
              <a:rPr sz="17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competitors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selling</a:t>
            </a:r>
            <a:r>
              <a:rPr sz="17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0" dirty="0">
                <a:solidFill>
                  <a:srgbClr val="404040"/>
                </a:solidFill>
                <a:latin typeface="Verdana"/>
                <a:cs typeface="Verdana"/>
              </a:rPr>
              <a:t>similar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product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95" dirty="0">
                <a:solidFill>
                  <a:srgbClr val="404040"/>
                </a:solidFill>
                <a:latin typeface="Verdana"/>
                <a:cs typeface="Verdana"/>
              </a:rPr>
              <a:t>for.</a:t>
            </a:r>
            <a:endParaRPr sz="17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5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</a:pPr>
            <a:r>
              <a:rPr sz="1700" b="1" i="1" u="heavy" spc="-29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P</a:t>
            </a:r>
            <a:r>
              <a:rPr sz="1700" b="1" i="1" u="heavy" spc="-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o</a:t>
            </a:r>
            <a:r>
              <a:rPr sz="1700" b="1" i="1" u="heavy" spc="-1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i</a:t>
            </a:r>
            <a:r>
              <a:rPr sz="1700" b="1" i="1" u="heavy" spc="-2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n</a:t>
            </a:r>
            <a:r>
              <a:rPr sz="1700" b="1" i="1" u="heavy" spc="-2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t</a:t>
            </a:r>
            <a:r>
              <a:rPr sz="1700" b="1" i="1" u="heavy" spc="-2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s</a:t>
            </a:r>
            <a:r>
              <a:rPr sz="1700" b="1" i="1" u="heavy" spc="-10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 </a:t>
            </a:r>
            <a:r>
              <a:rPr sz="1700" b="1" i="1" u="heavy" spc="-2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t</a:t>
            </a:r>
            <a:r>
              <a:rPr sz="1700" b="1" i="1" u="heavy" spc="-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o</a:t>
            </a:r>
            <a:r>
              <a:rPr sz="1700" b="1" i="1" u="heavy" spc="-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 </a:t>
            </a:r>
            <a:r>
              <a:rPr sz="1700" b="1" i="1" u="heavy" spc="-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b</a:t>
            </a:r>
            <a:r>
              <a:rPr sz="1700" b="1" i="1" u="heavy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e</a:t>
            </a:r>
            <a:r>
              <a:rPr sz="1700" b="1" i="1" u="heavy" spc="-11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 </a:t>
            </a:r>
            <a:r>
              <a:rPr sz="1700" b="1" i="1" u="heavy" spc="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c</a:t>
            </a:r>
            <a:r>
              <a:rPr sz="1700" b="1" i="1" u="heavy" spc="-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o</a:t>
            </a:r>
            <a:r>
              <a:rPr sz="1700" b="1" i="1" u="heavy" spc="-18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n</a:t>
            </a:r>
            <a:r>
              <a:rPr sz="1700" b="1" i="1" u="heavy" spc="-2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s</a:t>
            </a:r>
            <a:r>
              <a:rPr sz="1700" b="1" i="1" u="heavy" spc="-8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id</a:t>
            </a:r>
            <a:r>
              <a:rPr sz="1700" b="1" i="1" u="heavy" spc="-1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e</a:t>
            </a:r>
            <a:r>
              <a:rPr sz="1700" b="1" i="1" u="heavy" spc="-29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r</a:t>
            </a:r>
            <a:r>
              <a:rPr sz="1700" b="1" i="1" u="heavy" spc="-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e</a:t>
            </a:r>
            <a:r>
              <a:rPr sz="1700" b="1" i="1" u="heavy" spc="-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d</a:t>
            </a:r>
            <a:endParaRPr sz="1700">
              <a:latin typeface="Verdana"/>
              <a:cs typeface="Verdana"/>
            </a:endParaRPr>
          </a:p>
          <a:p>
            <a:pPr marL="356870" marR="7620" indent="-344805" algn="just">
              <a:lnSpc>
                <a:spcPct val="80000"/>
              </a:lnSpc>
              <a:spcBef>
                <a:spcPts val="985"/>
              </a:spcBef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700" spc="-5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If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competitors 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are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700" spc="-80" dirty="0">
                <a:solidFill>
                  <a:srgbClr val="404040"/>
                </a:solidFill>
                <a:latin typeface="Verdana"/>
                <a:cs typeface="Verdana"/>
              </a:rPr>
              <a:t>their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products </a:t>
            </a:r>
            <a:r>
              <a:rPr sz="1700" spc="30" dirty="0">
                <a:solidFill>
                  <a:srgbClr val="404040"/>
                </a:solidFill>
                <a:latin typeface="Verdana"/>
                <a:cs typeface="Verdana"/>
              </a:rPr>
              <a:t>at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700" spc="-30" dirty="0">
                <a:solidFill>
                  <a:srgbClr val="404040"/>
                </a:solidFill>
                <a:latin typeface="Verdana"/>
                <a:cs typeface="Verdana"/>
              </a:rPr>
              <a:t>lower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price,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then 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it’s 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up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company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either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700" spc="-80" dirty="0">
                <a:solidFill>
                  <a:srgbClr val="404040"/>
                </a:solidFill>
                <a:latin typeface="Verdana"/>
                <a:cs typeface="Verdana"/>
              </a:rPr>
              <a:t>their </a:t>
            </a:r>
            <a:r>
              <a:rPr sz="1700" spc="20" dirty="0">
                <a:solidFill>
                  <a:srgbClr val="404040"/>
                </a:solidFill>
                <a:latin typeface="Verdana"/>
                <a:cs typeface="Verdana"/>
              </a:rPr>
              <a:t>goods </a:t>
            </a:r>
            <a:r>
              <a:rPr sz="1700" spc="30" dirty="0">
                <a:solidFill>
                  <a:srgbClr val="404040"/>
                </a:solidFill>
                <a:latin typeface="Verdana"/>
                <a:cs typeface="Verdana"/>
              </a:rPr>
              <a:t>at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higher 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or </a:t>
            </a:r>
            <a:r>
              <a:rPr sz="1700" spc="-30" dirty="0">
                <a:solidFill>
                  <a:srgbClr val="404040"/>
                </a:solidFill>
                <a:latin typeface="Verdana"/>
                <a:cs typeface="Verdana"/>
              </a:rPr>
              <a:t>lower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price, </a:t>
            </a:r>
            <a:r>
              <a:rPr sz="1700" spc="-30" dirty="0">
                <a:solidFill>
                  <a:srgbClr val="404040"/>
                </a:solidFill>
                <a:latin typeface="Verdana"/>
                <a:cs typeface="Verdana"/>
              </a:rPr>
              <a:t>all </a:t>
            </a:r>
            <a:r>
              <a:rPr sz="1700" spc="35" dirty="0">
                <a:solidFill>
                  <a:srgbClr val="404040"/>
                </a:solidFill>
                <a:latin typeface="Verdana"/>
                <a:cs typeface="Verdana"/>
              </a:rPr>
              <a:t>depending </a:t>
            </a:r>
            <a:r>
              <a:rPr sz="1700" spc="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2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40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700" spc="1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9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90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ey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40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700" spc="1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nt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8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700" spc="-9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700" spc="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700">
              <a:latin typeface="Verdana"/>
              <a:cs typeface="Verdana"/>
            </a:endParaRPr>
          </a:p>
          <a:p>
            <a:pPr marL="356870" marR="9525" indent="-344805">
              <a:lnSpc>
                <a:spcPct val="8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60" dirty="0">
                <a:solidFill>
                  <a:srgbClr val="404040"/>
                </a:solidFill>
                <a:latin typeface="Verdana"/>
                <a:cs typeface="Verdana"/>
              </a:rPr>
              <a:t>One</a:t>
            </a:r>
            <a:r>
              <a:rPr sz="17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0" dirty="0">
                <a:solidFill>
                  <a:srgbClr val="404040"/>
                </a:solidFill>
                <a:latin typeface="Verdana"/>
                <a:cs typeface="Verdana"/>
              </a:rPr>
              <a:t>advantage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competitive-based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7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-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30" dirty="0">
                <a:solidFill>
                  <a:srgbClr val="404040"/>
                </a:solidFill>
                <a:latin typeface="Verdana"/>
                <a:cs typeface="Verdana"/>
              </a:rPr>
              <a:t>that</a:t>
            </a:r>
            <a:r>
              <a:rPr sz="1700" spc="-105" dirty="0">
                <a:solidFill>
                  <a:srgbClr val="404040"/>
                </a:solidFill>
                <a:latin typeface="Verdana"/>
                <a:cs typeface="Verdana"/>
              </a:rPr>
              <a:t> it</a:t>
            </a:r>
            <a:r>
              <a:rPr sz="17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avoids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price</a:t>
            </a:r>
            <a:r>
              <a:rPr sz="17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competition </a:t>
            </a:r>
            <a:r>
              <a:rPr sz="1700" spc="-5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90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700" spc="1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9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65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spc="20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700" spc="1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700" spc="1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700" spc="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90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700" spc="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35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spc="14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spc="1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9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700">
              <a:latin typeface="Verdana"/>
              <a:cs typeface="Verdana"/>
            </a:endParaRPr>
          </a:p>
          <a:p>
            <a:pPr marL="12700">
              <a:lnSpc>
                <a:spcPts val="1835"/>
              </a:lnSpc>
              <a:spcBef>
                <a:spcPts val="600"/>
              </a:spcBef>
              <a:tabLst>
                <a:tab pos="356870" algn="l"/>
              </a:tabLst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Potential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disadvantages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include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that</a:t>
            </a:r>
            <a:r>
              <a:rPr sz="1700" spc="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85" dirty="0">
                <a:solidFill>
                  <a:srgbClr val="404040"/>
                </a:solidFill>
                <a:latin typeface="Verdana"/>
                <a:cs typeface="Verdana"/>
              </a:rPr>
              <a:t>businesses</a:t>
            </a:r>
            <a:r>
              <a:rPr sz="1700" spc="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may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Verdana"/>
                <a:cs typeface="Verdana"/>
              </a:rPr>
              <a:t>need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700" spc="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75" dirty="0">
                <a:solidFill>
                  <a:srgbClr val="404040"/>
                </a:solidFill>
                <a:latin typeface="Verdana"/>
                <a:cs typeface="Verdana"/>
              </a:rPr>
              <a:t>engage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other</a:t>
            </a:r>
            <a:endParaRPr sz="1700">
              <a:latin typeface="Verdana"/>
              <a:cs typeface="Verdana"/>
            </a:endParaRPr>
          </a:p>
          <a:p>
            <a:pPr marL="356870">
              <a:lnSpc>
                <a:spcPts val="1835"/>
              </a:lnSpc>
            </a:pP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tactics</a:t>
            </a:r>
            <a:r>
              <a:rPr sz="1700" spc="-2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75" dirty="0">
                <a:solidFill>
                  <a:srgbClr val="404040"/>
                </a:solidFill>
                <a:latin typeface="Verdana"/>
                <a:cs typeface="Verdana"/>
              </a:rPr>
              <a:t>engage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customers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(if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price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not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20" dirty="0">
                <a:solidFill>
                  <a:srgbClr val="404040"/>
                </a:solidFill>
                <a:latin typeface="Verdana"/>
                <a:cs typeface="Verdana"/>
              </a:rPr>
              <a:t>enough</a:t>
            </a:r>
            <a:r>
              <a:rPr sz="17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incentive</a:t>
            </a:r>
            <a:r>
              <a:rPr sz="1700" spc="-2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).</a:t>
            </a:r>
            <a:endParaRPr sz="1700">
              <a:latin typeface="Verdana"/>
              <a:cs typeface="Verdana"/>
            </a:endParaRPr>
          </a:p>
          <a:p>
            <a:pPr marL="12700">
              <a:lnSpc>
                <a:spcPts val="1835"/>
              </a:lnSpc>
              <a:spcBef>
                <a:spcPts val="575"/>
              </a:spcBef>
              <a:tabLst>
                <a:tab pos="356870" algn="l"/>
              </a:tabLst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Another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40" dirty="0">
                <a:solidFill>
                  <a:srgbClr val="404040"/>
                </a:solidFill>
                <a:latin typeface="Verdana"/>
                <a:cs typeface="Verdana"/>
              </a:rPr>
              <a:t>concern</a:t>
            </a:r>
            <a:r>
              <a:rPr sz="1700" spc="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700" spc="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20" dirty="0">
                <a:solidFill>
                  <a:srgbClr val="404040"/>
                </a:solidFill>
                <a:latin typeface="Verdana"/>
                <a:cs typeface="Verdana"/>
              </a:rPr>
              <a:t>companies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that</a:t>
            </a:r>
            <a:r>
              <a:rPr sz="1700" spc="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this</a:t>
            </a:r>
            <a:r>
              <a:rPr sz="1700" spc="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700" spc="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method</a:t>
            </a:r>
            <a:r>
              <a:rPr sz="1700" spc="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may</a:t>
            </a:r>
            <a:r>
              <a:rPr sz="1700" spc="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barely</a:t>
            </a:r>
            <a:r>
              <a:rPr sz="1700" spc="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cover</a:t>
            </a:r>
            <a:endParaRPr sz="1700">
              <a:latin typeface="Verdana"/>
              <a:cs typeface="Verdana"/>
            </a:endParaRPr>
          </a:p>
          <a:p>
            <a:pPr marL="356870">
              <a:lnSpc>
                <a:spcPts val="1835"/>
              </a:lnSpc>
            </a:pP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ct</a:t>
            </a:r>
            <a:r>
              <a:rPr sz="1700" spc="3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spc="14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-22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spc="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-22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114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f</a:t>
            </a:r>
            <a:r>
              <a:rPr sz="1700" spc="-8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700">
              <a:latin typeface="Verdana"/>
              <a:cs typeface="Verdana"/>
            </a:endParaRPr>
          </a:p>
          <a:p>
            <a:pPr marL="12700">
              <a:lnSpc>
                <a:spcPts val="1835"/>
              </a:lnSpc>
              <a:spcBef>
                <a:spcPts val="605"/>
              </a:spcBef>
              <a:tabLst>
                <a:tab pos="356870" algn="l"/>
              </a:tabLst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Another</a:t>
            </a:r>
            <a:r>
              <a:rPr sz="1700" spc="3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40" dirty="0">
                <a:solidFill>
                  <a:srgbClr val="404040"/>
                </a:solidFill>
                <a:latin typeface="Verdana"/>
                <a:cs typeface="Verdana"/>
              </a:rPr>
              <a:t>concern</a:t>
            </a:r>
            <a:r>
              <a:rPr sz="1700" spc="3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700" spc="3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20" dirty="0">
                <a:solidFill>
                  <a:srgbClr val="404040"/>
                </a:solidFill>
                <a:latin typeface="Verdana"/>
                <a:cs typeface="Verdana"/>
              </a:rPr>
              <a:t>companies</a:t>
            </a:r>
            <a:r>
              <a:rPr sz="1700" spc="3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3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that</a:t>
            </a:r>
            <a:r>
              <a:rPr sz="1700" spc="2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this</a:t>
            </a:r>
            <a:r>
              <a:rPr sz="1700" spc="3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700" spc="3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method</a:t>
            </a:r>
            <a:r>
              <a:rPr sz="1700" spc="3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may</a:t>
            </a:r>
            <a:r>
              <a:rPr sz="1700" spc="2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only</a:t>
            </a:r>
            <a:r>
              <a:rPr sz="1700" spc="3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cover</a:t>
            </a:r>
            <a:endParaRPr sz="1700">
              <a:latin typeface="Verdana"/>
              <a:cs typeface="Verdana"/>
            </a:endParaRPr>
          </a:p>
          <a:p>
            <a:pPr marL="356870">
              <a:lnSpc>
                <a:spcPts val="1835"/>
              </a:lnSpc>
            </a:pP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ct</a:t>
            </a:r>
            <a:r>
              <a:rPr sz="1700" spc="3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spc="14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-22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spc="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-22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114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f</a:t>
            </a:r>
            <a:r>
              <a:rPr sz="1700" spc="-8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2333" y="648157"/>
            <a:ext cx="723963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0" spc="90" dirty="0">
                <a:latin typeface="Verdana"/>
                <a:cs typeface="Verdana"/>
              </a:rPr>
              <a:t>N</a:t>
            </a:r>
            <a:r>
              <a:rPr sz="3600" b="0" spc="55" dirty="0">
                <a:latin typeface="Verdana"/>
                <a:cs typeface="Verdana"/>
              </a:rPr>
              <a:t>e</a:t>
            </a:r>
            <a:r>
              <a:rPr sz="3600" b="0" spc="45" dirty="0">
                <a:latin typeface="Verdana"/>
                <a:cs typeface="Verdana"/>
              </a:rPr>
              <a:t>w</a:t>
            </a:r>
            <a:r>
              <a:rPr sz="3600" b="0" spc="-280" dirty="0">
                <a:latin typeface="Verdana"/>
                <a:cs typeface="Verdana"/>
              </a:rPr>
              <a:t> </a:t>
            </a:r>
            <a:r>
              <a:rPr sz="3600" b="0" spc="-150" dirty="0">
                <a:latin typeface="Verdana"/>
                <a:cs typeface="Verdana"/>
              </a:rPr>
              <a:t>p</a:t>
            </a:r>
            <a:r>
              <a:rPr sz="3600" b="0" spc="-114" dirty="0">
                <a:latin typeface="Verdana"/>
                <a:cs typeface="Verdana"/>
              </a:rPr>
              <a:t>r</a:t>
            </a:r>
            <a:r>
              <a:rPr sz="3600" b="0" spc="195" dirty="0">
                <a:latin typeface="Verdana"/>
                <a:cs typeface="Verdana"/>
              </a:rPr>
              <a:t>odu</a:t>
            </a:r>
            <a:r>
              <a:rPr sz="3600" b="0" spc="155" dirty="0">
                <a:latin typeface="Verdana"/>
                <a:cs typeface="Verdana"/>
              </a:rPr>
              <a:t>c</a:t>
            </a:r>
            <a:r>
              <a:rPr sz="3600" b="0" spc="-200" dirty="0">
                <a:latin typeface="Verdana"/>
                <a:cs typeface="Verdana"/>
              </a:rPr>
              <a:t>t</a:t>
            </a:r>
            <a:r>
              <a:rPr sz="3600" b="0" spc="-235" dirty="0">
                <a:latin typeface="Verdana"/>
                <a:cs typeface="Verdana"/>
              </a:rPr>
              <a:t> </a:t>
            </a:r>
            <a:r>
              <a:rPr sz="3600" b="0" spc="-150" dirty="0">
                <a:latin typeface="Verdana"/>
                <a:cs typeface="Verdana"/>
              </a:rPr>
              <a:t>p</a:t>
            </a:r>
            <a:r>
              <a:rPr sz="3600" b="0" spc="-114" dirty="0">
                <a:latin typeface="Verdana"/>
                <a:cs typeface="Verdana"/>
              </a:rPr>
              <a:t>r</a:t>
            </a:r>
            <a:r>
              <a:rPr sz="3600" b="0" spc="-229" dirty="0">
                <a:latin typeface="Verdana"/>
                <a:cs typeface="Verdana"/>
              </a:rPr>
              <a:t>i</a:t>
            </a:r>
            <a:r>
              <a:rPr sz="3600" b="0" spc="120" dirty="0">
                <a:latin typeface="Verdana"/>
                <a:cs typeface="Verdana"/>
              </a:rPr>
              <a:t>c</a:t>
            </a:r>
            <a:r>
              <a:rPr sz="3600" b="0" spc="80" dirty="0">
                <a:latin typeface="Verdana"/>
                <a:cs typeface="Verdana"/>
              </a:rPr>
              <a:t>i</a:t>
            </a:r>
            <a:r>
              <a:rPr sz="3600" b="0" spc="-100" dirty="0">
                <a:latin typeface="Verdana"/>
                <a:cs typeface="Verdana"/>
              </a:rPr>
              <a:t>n</a:t>
            </a:r>
            <a:r>
              <a:rPr sz="3600" b="0" spc="180" dirty="0">
                <a:latin typeface="Verdana"/>
                <a:cs typeface="Verdana"/>
              </a:rPr>
              <a:t>g</a:t>
            </a:r>
            <a:r>
              <a:rPr sz="3600" b="0" spc="-310" dirty="0">
                <a:latin typeface="Verdana"/>
                <a:cs typeface="Verdana"/>
              </a:rPr>
              <a:t> </a:t>
            </a:r>
            <a:r>
              <a:rPr sz="3600" b="0" spc="295" dirty="0">
                <a:latin typeface="Verdana"/>
                <a:cs typeface="Verdana"/>
              </a:rPr>
              <a:t>M</a:t>
            </a:r>
            <a:r>
              <a:rPr sz="3600" b="0" spc="180" dirty="0">
                <a:latin typeface="Verdana"/>
                <a:cs typeface="Verdana"/>
              </a:rPr>
              <a:t>e</a:t>
            </a:r>
            <a:r>
              <a:rPr sz="3600" b="0" spc="-225" dirty="0">
                <a:latin typeface="Verdana"/>
                <a:cs typeface="Verdana"/>
              </a:rPr>
              <a:t>t</a:t>
            </a:r>
            <a:r>
              <a:rPr sz="3600" b="0" spc="-100" dirty="0">
                <a:latin typeface="Verdana"/>
                <a:cs typeface="Verdana"/>
              </a:rPr>
              <a:t>h</a:t>
            </a:r>
            <a:r>
              <a:rPr sz="3600" b="0" spc="-30" dirty="0">
                <a:latin typeface="Verdana"/>
                <a:cs typeface="Verdana"/>
              </a:rPr>
              <a:t>ods</a:t>
            </a:r>
            <a:r>
              <a:rPr sz="3600" b="0" spc="-245" dirty="0">
                <a:latin typeface="Verdana"/>
                <a:cs typeface="Verdana"/>
              </a:rPr>
              <a:t> </a:t>
            </a:r>
            <a:r>
              <a:rPr sz="3600" b="0" spc="15" dirty="0">
                <a:latin typeface="Verdana"/>
                <a:cs typeface="Verdana"/>
              </a:rPr>
              <a:t>of  </a:t>
            </a:r>
            <a:r>
              <a:rPr sz="3600" b="0" spc="-30" dirty="0">
                <a:latin typeface="Verdana"/>
                <a:cs typeface="Verdana"/>
              </a:rPr>
              <a:t>pricing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8651" y="2034252"/>
            <a:ext cx="8764270" cy="275082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05"/>
              </a:spcBef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1800" spc="15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b="1" spc="-280" dirty="0">
                <a:solidFill>
                  <a:srgbClr val="404040"/>
                </a:solidFill>
                <a:latin typeface="Verdana"/>
                <a:cs typeface="Verdana"/>
              </a:rPr>
              <a:t>1</a:t>
            </a:r>
            <a:r>
              <a:rPr sz="1800" b="1" spc="-15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b="1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8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b="1" spc="-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b="1" spc="-21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b="1" spc="-270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b="1" spc="-20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b="1" spc="-1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b="1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26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b="1" spc="-240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b="1" spc="-10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b="1" spc="-29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b="1" spc="-204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b="1" spc="-155" dirty="0">
                <a:solidFill>
                  <a:srgbClr val="404040"/>
                </a:solidFill>
                <a:latin typeface="Verdana"/>
                <a:cs typeface="Verdana"/>
              </a:rPr>
              <a:t>ing</a:t>
            </a:r>
            <a:r>
              <a:rPr sz="1800" b="1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70" dirty="0">
                <a:solidFill>
                  <a:srgbClr val="404040"/>
                </a:solidFill>
                <a:latin typeface="Verdana"/>
                <a:cs typeface="Verdana"/>
              </a:rPr>
              <a:t>Pricin</a:t>
            </a:r>
            <a:r>
              <a:rPr sz="1800" b="1" spc="-200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b="1" spc="-225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1005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skimming</a:t>
            </a:r>
            <a:r>
              <a:rPr sz="1800" spc="4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strategy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2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one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where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firm</a:t>
            </a:r>
            <a:r>
              <a:rPr sz="1800" spc="3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initially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charge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high prices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skims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cream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by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concentrating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on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those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segments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which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not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sensitive.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high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initial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helps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bringing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back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revenues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firm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which 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can </a:t>
            </a:r>
            <a:r>
              <a:rPr sz="1800" spc="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be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further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used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by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firm.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Later,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on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as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gets 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accepted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firm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wants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enter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mass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market;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it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may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lower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down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price.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skimming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strategy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it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necessary that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firm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offers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something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distinctive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product,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worthy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its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price,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only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then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will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acceptable.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8651" y="2034252"/>
            <a:ext cx="8767445" cy="315341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05"/>
              </a:spcBef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1800" spc="15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b="1" spc="-280" dirty="0">
                <a:solidFill>
                  <a:srgbClr val="404040"/>
                </a:solidFill>
                <a:latin typeface="Verdana"/>
                <a:cs typeface="Verdana"/>
              </a:rPr>
              <a:t>2</a:t>
            </a:r>
            <a:r>
              <a:rPr sz="1800" b="1" spc="-15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b="1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8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b="1" spc="-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b="1" spc="-21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b="1" spc="-270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b="1" spc="-20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b="1" spc="-1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b="1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95" dirty="0">
                <a:solidFill>
                  <a:srgbClr val="404040"/>
                </a:solidFill>
                <a:latin typeface="Verdana"/>
                <a:cs typeface="Verdana"/>
              </a:rPr>
              <a:t>Pene</a:t>
            </a:r>
            <a:r>
              <a:rPr sz="1800" b="1" spc="-14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b="1" spc="-14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b="1" spc="-18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b="1" spc="-30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b="1" spc="-160" dirty="0">
                <a:solidFill>
                  <a:srgbClr val="404040"/>
                </a:solidFill>
                <a:latin typeface="Verdana"/>
                <a:cs typeface="Verdana"/>
              </a:rPr>
              <a:t>ion</a:t>
            </a:r>
            <a:r>
              <a:rPr sz="1800" b="1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70" dirty="0">
                <a:solidFill>
                  <a:srgbClr val="404040"/>
                </a:solidFill>
                <a:latin typeface="Verdana"/>
                <a:cs typeface="Verdana"/>
              </a:rPr>
              <a:t>Pricin</a:t>
            </a:r>
            <a:r>
              <a:rPr sz="1800" b="1" spc="-200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b="1" spc="-225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1005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penetration pricing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strategy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one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where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firm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initially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charges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low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product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with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objective of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penetrating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market.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When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firm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sees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that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market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available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price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sensitive,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it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has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fix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low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price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product.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Low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price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brings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changes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volume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6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t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b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f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25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356870" marR="5715" indent="-344805" algn="just">
              <a:lnSpc>
                <a:spcPct val="100000"/>
              </a:lnSpc>
              <a:spcBef>
                <a:spcPts val="1015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3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Penetration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thus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used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when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there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no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segment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which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willing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pay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any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product.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At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same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time,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such that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it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will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face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intense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competition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immediately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when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it 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229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2333" y="648157"/>
            <a:ext cx="21805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55" dirty="0">
                <a:latin typeface="Verdana"/>
                <a:cs typeface="Verdana"/>
              </a:rPr>
              <a:t>S</a:t>
            </a:r>
            <a:r>
              <a:rPr sz="3600" b="0" spc="-335" dirty="0">
                <a:latin typeface="Verdana"/>
                <a:cs typeface="Verdana"/>
              </a:rPr>
              <a:t>t</a:t>
            </a:r>
            <a:r>
              <a:rPr sz="3600" b="0" spc="-65" dirty="0">
                <a:latin typeface="Verdana"/>
                <a:cs typeface="Verdana"/>
              </a:rPr>
              <a:t>r</a:t>
            </a:r>
            <a:r>
              <a:rPr sz="3600" b="0" spc="-114" dirty="0">
                <a:latin typeface="Verdana"/>
                <a:cs typeface="Verdana"/>
              </a:rPr>
              <a:t>a</a:t>
            </a:r>
            <a:r>
              <a:rPr sz="3600" b="0" spc="-225" dirty="0">
                <a:latin typeface="Verdana"/>
                <a:cs typeface="Verdana"/>
              </a:rPr>
              <a:t>t</a:t>
            </a:r>
            <a:r>
              <a:rPr sz="3600" b="0" spc="180" dirty="0">
                <a:latin typeface="Verdana"/>
                <a:cs typeface="Verdana"/>
              </a:rPr>
              <a:t>e</a:t>
            </a:r>
            <a:r>
              <a:rPr sz="3600" b="0" spc="-60" dirty="0">
                <a:latin typeface="Verdana"/>
                <a:cs typeface="Verdana"/>
              </a:rPr>
              <a:t>g</a:t>
            </a:r>
            <a:r>
              <a:rPr sz="3600" b="0" spc="10" dirty="0">
                <a:latin typeface="Verdana"/>
                <a:cs typeface="Verdana"/>
              </a:rPr>
              <a:t>i</a:t>
            </a:r>
            <a:r>
              <a:rPr sz="3600" b="0" spc="180" dirty="0">
                <a:latin typeface="Verdana"/>
                <a:cs typeface="Verdana"/>
              </a:rPr>
              <a:t>e</a:t>
            </a:r>
            <a:r>
              <a:rPr sz="3600" b="0" spc="-480" dirty="0">
                <a:latin typeface="Verdana"/>
                <a:cs typeface="Verdana"/>
              </a:rPr>
              <a:t>s</a:t>
            </a:r>
            <a:endParaRPr sz="360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51048" y="2133599"/>
            <a:ext cx="7662671" cy="435864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8705">
              <a:lnSpc>
                <a:spcPct val="100000"/>
              </a:lnSpc>
              <a:spcBef>
                <a:spcPts val="100"/>
              </a:spcBef>
            </a:pPr>
            <a:r>
              <a:rPr spc="-204" dirty="0"/>
              <a:t>W</a:t>
            </a:r>
            <a:r>
              <a:rPr spc="-100" dirty="0"/>
              <a:t>h</a:t>
            </a:r>
            <a:r>
              <a:rPr spc="300" dirty="0"/>
              <a:t>a</a:t>
            </a:r>
            <a:r>
              <a:rPr spc="-200" dirty="0"/>
              <a:t>t</a:t>
            </a:r>
            <a:r>
              <a:rPr spc="-165" dirty="0"/>
              <a:t> </a:t>
            </a:r>
            <a:r>
              <a:rPr spc="-229" dirty="0"/>
              <a:t>i</a:t>
            </a:r>
            <a:r>
              <a:rPr spc="-480" dirty="0"/>
              <a:t>s</a:t>
            </a:r>
            <a:r>
              <a:rPr spc="-315" dirty="0"/>
              <a:t> </a:t>
            </a:r>
            <a:r>
              <a:rPr spc="-275" dirty="0"/>
              <a:t>D</a:t>
            </a:r>
            <a:r>
              <a:rPr spc="-50" dirty="0"/>
              <a:t>i</a:t>
            </a:r>
            <a:r>
              <a:rPr spc="-390" dirty="0"/>
              <a:t>s</a:t>
            </a:r>
            <a:r>
              <a:rPr spc="-325" dirty="0"/>
              <a:t>t</a:t>
            </a:r>
            <a:r>
              <a:rPr spc="-440" dirty="0"/>
              <a:t>r</a:t>
            </a:r>
            <a:r>
              <a:rPr spc="-245" dirty="0"/>
              <a:t>i</a:t>
            </a:r>
            <a:r>
              <a:rPr spc="55" dirty="0"/>
              <a:t>b</a:t>
            </a:r>
            <a:r>
              <a:rPr spc="45" dirty="0"/>
              <a:t>u</a:t>
            </a:r>
            <a:r>
              <a:rPr spc="-225" dirty="0"/>
              <a:t>t</a:t>
            </a:r>
            <a:r>
              <a:rPr spc="-229" dirty="0"/>
              <a:t>i</a:t>
            </a:r>
            <a:r>
              <a:rPr spc="45" dirty="0"/>
              <a:t>on</a:t>
            </a:r>
            <a:r>
              <a:rPr spc="-330" dirty="0"/>
              <a:t> </a:t>
            </a:r>
            <a:r>
              <a:rPr spc="175" dirty="0"/>
              <a:t>C</a:t>
            </a:r>
            <a:r>
              <a:rPr spc="140" dirty="0"/>
              <a:t>h</a:t>
            </a:r>
            <a:r>
              <a:rPr spc="280" dirty="0"/>
              <a:t>a</a:t>
            </a:r>
            <a:r>
              <a:rPr spc="-100" dirty="0"/>
              <a:t>nn</a:t>
            </a:r>
            <a:r>
              <a:rPr spc="180" dirty="0"/>
              <a:t>e</a:t>
            </a:r>
            <a:r>
              <a:rPr spc="-270" dirty="0"/>
              <a:t>l</a:t>
            </a:r>
            <a:r>
              <a:rPr spc="-195" dirty="0"/>
              <a:t> </a:t>
            </a:r>
            <a:r>
              <a:rPr spc="-390" dirty="0"/>
              <a:t>(</a:t>
            </a:r>
            <a:r>
              <a:rPr spc="-215" dirty="0"/>
              <a:t>P</a:t>
            </a:r>
            <a:r>
              <a:rPr spc="-80" dirty="0"/>
              <a:t>l</a:t>
            </a:r>
            <a:r>
              <a:rPr spc="280" dirty="0"/>
              <a:t>a</a:t>
            </a:r>
            <a:r>
              <a:rPr spc="300" dirty="0"/>
              <a:t>c</a:t>
            </a:r>
            <a:r>
              <a:rPr spc="325" dirty="0"/>
              <a:t>e</a:t>
            </a:r>
            <a:r>
              <a:rPr spc="-305" dirty="0"/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72333" y="2341575"/>
            <a:ext cx="876173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100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Distribution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Channel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Marketing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Channel/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Trade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Channel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are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sets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interdependent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organisation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involved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Process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Making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Product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or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4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35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800" spc="1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la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b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f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5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12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ns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8816" y="502919"/>
            <a:ext cx="8253983" cy="577596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28088" y="874775"/>
            <a:ext cx="9555479" cy="556564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3848" y="2133600"/>
            <a:ext cx="8753856" cy="44744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2333" y="648157"/>
            <a:ext cx="853059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135" dirty="0">
                <a:latin typeface="Verdana"/>
                <a:cs typeface="Verdana"/>
              </a:rPr>
              <a:t>Concept</a:t>
            </a:r>
            <a:r>
              <a:rPr b="0" spc="-190" dirty="0">
                <a:latin typeface="Verdana"/>
                <a:cs typeface="Verdana"/>
              </a:rPr>
              <a:t> </a:t>
            </a:r>
            <a:r>
              <a:rPr b="0" spc="120" dirty="0">
                <a:latin typeface="Verdana"/>
                <a:cs typeface="Verdana"/>
              </a:rPr>
              <a:t>and</a:t>
            </a:r>
            <a:r>
              <a:rPr b="0" spc="-225" dirty="0">
                <a:latin typeface="Verdana"/>
                <a:cs typeface="Verdana"/>
              </a:rPr>
              <a:t> </a:t>
            </a:r>
            <a:r>
              <a:rPr b="0" spc="55" dirty="0">
                <a:latin typeface="Verdana"/>
                <a:cs typeface="Verdana"/>
              </a:rPr>
              <a:t>Meaning</a:t>
            </a:r>
            <a:r>
              <a:rPr b="0" spc="-210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of</a:t>
            </a:r>
            <a:r>
              <a:rPr b="0" spc="-240" dirty="0">
                <a:latin typeface="Verdana"/>
                <a:cs typeface="Verdana"/>
              </a:rPr>
              <a:t> </a:t>
            </a:r>
            <a:r>
              <a:rPr b="0" spc="-25" dirty="0">
                <a:latin typeface="Verdana"/>
                <a:cs typeface="Verdana"/>
              </a:rPr>
              <a:t>Price</a:t>
            </a:r>
            <a:r>
              <a:rPr b="0" spc="-260" dirty="0">
                <a:latin typeface="Verdana"/>
                <a:cs typeface="Verdana"/>
              </a:rPr>
              <a:t> </a:t>
            </a:r>
            <a:r>
              <a:rPr b="0" spc="120" dirty="0">
                <a:latin typeface="Verdana"/>
                <a:cs typeface="Verdana"/>
              </a:rPr>
              <a:t>and</a:t>
            </a:r>
            <a:r>
              <a:rPr b="0" spc="-22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Pricing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68651" y="2161794"/>
            <a:ext cx="8766810" cy="2898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100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amount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one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pays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good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service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an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idea.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amount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which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product,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service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an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idea 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exchanged,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or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offered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sale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regardless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its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worth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value,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potential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purchaser.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Without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price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there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no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marketing,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society.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manufacturer,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represents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quantity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money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(or 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goods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services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barter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trade)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received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by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firm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seller. 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customer,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it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represents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sacrifice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 hence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his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perception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value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product.</a:t>
            </a:r>
            <a:endParaRPr sz="1800">
              <a:latin typeface="Verdana"/>
              <a:cs typeface="Verdana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1015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77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4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term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‘price’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needs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not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be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confused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with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term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‘pricing’.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art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translating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into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quantitative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terms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(say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rupees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dollars)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value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unit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service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customers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at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point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time.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1647" y="435863"/>
            <a:ext cx="11728704" cy="598627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43200" y="2404871"/>
            <a:ext cx="8525256" cy="445312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3848" y="2740151"/>
            <a:ext cx="8403336" cy="3892296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3032" y="2444495"/>
            <a:ext cx="8372856" cy="4163567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1383" y="2133600"/>
            <a:ext cx="8564880" cy="4422648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3848" y="2133600"/>
            <a:ext cx="8909304" cy="44226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8651" y="2161794"/>
            <a:ext cx="8762365" cy="342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100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service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one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5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most</a:t>
            </a:r>
            <a:r>
              <a:rPr sz="1800" spc="4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important</a:t>
            </a:r>
            <a:r>
              <a:rPr sz="1800" spc="5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business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229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25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ons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22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You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must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offer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your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products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price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your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target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market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willing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pay</a:t>
            </a:r>
            <a:endParaRPr sz="1800">
              <a:latin typeface="Verdana"/>
              <a:cs typeface="Verdana"/>
            </a:endParaRPr>
          </a:p>
          <a:p>
            <a:pPr marL="356870" algn="just">
              <a:lnSpc>
                <a:spcPct val="100000"/>
              </a:lnSpc>
            </a:pPr>
            <a:r>
              <a:rPr sz="1800" spc="-245" dirty="0">
                <a:solidFill>
                  <a:srgbClr val="404040"/>
                </a:solidFill>
                <a:latin typeface="Verdana"/>
                <a:cs typeface="Verdana"/>
              </a:rPr>
              <a:t>–</a:t>
            </a:r>
            <a:r>
              <a:rPr sz="1800" spc="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one</a:t>
            </a:r>
            <a:r>
              <a:rPr sz="1800" spc="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that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produces</a:t>
            </a:r>
            <a:r>
              <a:rPr sz="1800" spc="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profit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your</a:t>
            </a:r>
            <a:r>
              <a:rPr sz="1800" spc="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company</a:t>
            </a:r>
            <a:r>
              <a:rPr sz="1800" spc="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45" dirty="0">
                <a:solidFill>
                  <a:srgbClr val="404040"/>
                </a:solidFill>
                <a:latin typeface="Verdana"/>
                <a:cs typeface="Verdana"/>
              </a:rPr>
              <a:t>–</a:t>
            </a:r>
            <a:r>
              <a:rPr sz="1800" spc="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you</a:t>
            </a:r>
            <a:r>
              <a:rPr sz="1800" spc="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won’t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 be</a:t>
            </a:r>
            <a:r>
              <a:rPr sz="1800" spc="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endParaRPr sz="1800">
              <a:latin typeface="Verdana"/>
              <a:cs typeface="Verdana"/>
            </a:endParaRPr>
          </a:p>
          <a:p>
            <a:pPr marL="356870" algn="just">
              <a:lnSpc>
                <a:spcPct val="100000"/>
              </a:lnSpc>
            </a:pP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bus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ne</a:t>
            </a:r>
            <a:r>
              <a:rPr sz="1800" spc="-24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f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lon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1800" spc="15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229" dirty="0">
                <a:solidFill>
                  <a:srgbClr val="404040"/>
                </a:solidFill>
                <a:latin typeface="Verdana"/>
                <a:cs typeface="Verdana"/>
              </a:rPr>
              <a:t>cc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9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204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9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  <a:p>
            <a:pPr marL="356870" marR="6350" indent="-344805" algn="just">
              <a:lnSpc>
                <a:spcPct val="100000"/>
              </a:lnSpc>
              <a:spcBef>
                <a:spcPts val="985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“Pricing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managerial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task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that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involves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establishing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objectives,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identifying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factors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governing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price, ascertaining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their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relevance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significance,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determining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value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monetary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terms </a:t>
            </a:r>
            <a:r>
              <a:rPr sz="1800" spc="7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formulation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policies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strategies,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implementing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them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29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on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ol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ng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he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f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he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bes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es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”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2333" y="648157"/>
            <a:ext cx="73107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300" dirty="0">
                <a:latin typeface="Verdana"/>
                <a:cs typeface="Verdana"/>
              </a:rPr>
              <a:t>Pr</a:t>
            </a:r>
            <a:r>
              <a:rPr sz="3600" b="0" spc="-120" dirty="0">
                <a:latin typeface="Verdana"/>
                <a:cs typeface="Verdana"/>
              </a:rPr>
              <a:t>i</a:t>
            </a:r>
            <a:r>
              <a:rPr sz="3600" b="0" spc="120" dirty="0">
                <a:latin typeface="Verdana"/>
                <a:cs typeface="Verdana"/>
              </a:rPr>
              <a:t>c</a:t>
            </a:r>
            <a:r>
              <a:rPr sz="3600" b="0" spc="80" dirty="0">
                <a:latin typeface="Verdana"/>
                <a:cs typeface="Verdana"/>
              </a:rPr>
              <a:t>i</a:t>
            </a:r>
            <a:r>
              <a:rPr sz="3600" b="0" spc="-100" dirty="0">
                <a:latin typeface="Verdana"/>
                <a:cs typeface="Verdana"/>
              </a:rPr>
              <a:t>n</a:t>
            </a:r>
            <a:r>
              <a:rPr sz="3600" b="0" spc="180" dirty="0">
                <a:latin typeface="Verdana"/>
                <a:cs typeface="Verdana"/>
              </a:rPr>
              <a:t>g</a:t>
            </a:r>
            <a:r>
              <a:rPr sz="3600" b="0" spc="-300" dirty="0">
                <a:latin typeface="Verdana"/>
                <a:cs typeface="Verdana"/>
              </a:rPr>
              <a:t> </a:t>
            </a:r>
            <a:r>
              <a:rPr sz="3600" b="0" spc="-440" dirty="0">
                <a:latin typeface="Verdana"/>
                <a:cs typeface="Verdana"/>
              </a:rPr>
              <a:t>-</a:t>
            </a:r>
            <a:r>
              <a:rPr sz="3600" b="0" spc="-280" dirty="0">
                <a:latin typeface="Verdana"/>
                <a:cs typeface="Verdana"/>
              </a:rPr>
              <a:t> </a:t>
            </a:r>
            <a:r>
              <a:rPr sz="3600" b="0" spc="60" dirty="0">
                <a:latin typeface="Verdana"/>
                <a:cs typeface="Verdana"/>
              </a:rPr>
              <a:t>Fac</a:t>
            </a:r>
            <a:r>
              <a:rPr sz="3600" b="0" spc="5" dirty="0">
                <a:latin typeface="Verdana"/>
                <a:cs typeface="Verdana"/>
              </a:rPr>
              <a:t>t</a:t>
            </a:r>
            <a:r>
              <a:rPr sz="3600" b="0" spc="-165" dirty="0">
                <a:latin typeface="Verdana"/>
                <a:cs typeface="Verdana"/>
              </a:rPr>
              <a:t>o</a:t>
            </a:r>
            <a:r>
              <a:rPr sz="3600" b="0" spc="-130" dirty="0">
                <a:latin typeface="Verdana"/>
                <a:cs typeface="Verdana"/>
              </a:rPr>
              <a:t>r</a:t>
            </a:r>
            <a:r>
              <a:rPr sz="3600" b="0" spc="-480" dirty="0">
                <a:latin typeface="Verdana"/>
                <a:cs typeface="Verdana"/>
              </a:rPr>
              <a:t>s</a:t>
            </a:r>
            <a:r>
              <a:rPr sz="3600" b="0" spc="-220" dirty="0">
                <a:latin typeface="Verdana"/>
                <a:cs typeface="Verdana"/>
              </a:rPr>
              <a:t> </a:t>
            </a:r>
            <a:r>
              <a:rPr sz="3600" b="0" spc="280" dirty="0">
                <a:latin typeface="Verdana"/>
                <a:cs typeface="Verdana"/>
              </a:rPr>
              <a:t>a</a:t>
            </a:r>
            <a:r>
              <a:rPr sz="3600" b="0" spc="-20" dirty="0">
                <a:latin typeface="Verdana"/>
                <a:cs typeface="Verdana"/>
              </a:rPr>
              <a:t>ff</a:t>
            </a:r>
            <a:r>
              <a:rPr sz="3600" b="0" spc="-60" dirty="0">
                <a:latin typeface="Verdana"/>
                <a:cs typeface="Verdana"/>
              </a:rPr>
              <a:t>e</a:t>
            </a:r>
            <a:r>
              <a:rPr sz="3600" b="0" spc="145" dirty="0">
                <a:latin typeface="Verdana"/>
                <a:cs typeface="Verdana"/>
              </a:rPr>
              <a:t>c</a:t>
            </a:r>
            <a:r>
              <a:rPr sz="3600" b="0" spc="80" dirty="0">
                <a:latin typeface="Verdana"/>
                <a:cs typeface="Verdana"/>
              </a:rPr>
              <a:t>t</a:t>
            </a:r>
            <a:r>
              <a:rPr sz="3600" b="0" spc="-229" dirty="0">
                <a:latin typeface="Verdana"/>
                <a:cs typeface="Verdana"/>
              </a:rPr>
              <a:t>i</a:t>
            </a:r>
            <a:r>
              <a:rPr sz="3600" b="0" spc="-100" dirty="0">
                <a:latin typeface="Verdana"/>
                <a:cs typeface="Verdana"/>
              </a:rPr>
              <a:t>n</a:t>
            </a:r>
            <a:r>
              <a:rPr sz="3600" b="0" spc="180" dirty="0">
                <a:latin typeface="Verdana"/>
                <a:cs typeface="Verdana"/>
              </a:rPr>
              <a:t>g</a:t>
            </a:r>
            <a:r>
              <a:rPr sz="3600" b="0" spc="-220" dirty="0">
                <a:latin typeface="Verdana"/>
                <a:cs typeface="Verdana"/>
              </a:rPr>
              <a:t> </a:t>
            </a:r>
            <a:r>
              <a:rPr sz="3600" b="0" spc="-150" dirty="0">
                <a:latin typeface="Verdana"/>
                <a:cs typeface="Verdana"/>
              </a:rPr>
              <a:t>p</a:t>
            </a:r>
            <a:r>
              <a:rPr sz="3600" b="0" spc="-114" dirty="0">
                <a:latin typeface="Verdana"/>
                <a:cs typeface="Verdana"/>
              </a:rPr>
              <a:t>r</a:t>
            </a:r>
            <a:r>
              <a:rPr sz="3600" b="0" spc="-229" dirty="0">
                <a:latin typeface="Verdana"/>
                <a:cs typeface="Verdana"/>
              </a:rPr>
              <a:t>i</a:t>
            </a:r>
            <a:r>
              <a:rPr sz="3600" b="0" spc="120" dirty="0">
                <a:latin typeface="Verdana"/>
                <a:cs typeface="Verdana"/>
              </a:rPr>
              <a:t>c</a:t>
            </a:r>
            <a:r>
              <a:rPr sz="3600" b="0" spc="80" dirty="0">
                <a:latin typeface="Verdana"/>
                <a:cs typeface="Verdana"/>
              </a:rPr>
              <a:t>i</a:t>
            </a:r>
            <a:r>
              <a:rPr sz="3600" b="0" spc="-100" dirty="0">
                <a:latin typeface="Verdana"/>
                <a:cs typeface="Verdana"/>
              </a:rPr>
              <a:t>n</a:t>
            </a:r>
            <a:r>
              <a:rPr sz="3600" b="0" spc="180" dirty="0">
                <a:latin typeface="Verdana"/>
                <a:cs typeface="Verdana"/>
              </a:rPr>
              <a:t>g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71016" y="2538983"/>
            <a:ext cx="9366885" cy="3538854"/>
          </a:xfrm>
          <a:custGeom>
            <a:avLst/>
            <a:gdLst/>
            <a:ahLst/>
            <a:cxnLst/>
            <a:rect l="l" t="t" r="r" b="b"/>
            <a:pathLst>
              <a:path w="9366885" h="3538854">
                <a:moveTo>
                  <a:pt x="9366504" y="0"/>
                </a:moveTo>
                <a:lnTo>
                  <a:pt x="0" y="0"/>
                </a:lnTo>
                <a:lnTo>
                  <a:pt x="0" y="3538728"/>
                </a:lnTo>
                <a:lnTo>
                  <a:pt x="9366504" y="3538728"/>
                </a:lnTo>
                <a:lnTo>
                  <a:pt x="93665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59839" y="2538730"/>
            <a:ext cx="9361170" cy="32594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latin typeface="Georgia"/>
                <a:cs typeface="Georgia"/>
              </a:rPr>
              <a:t>A.</a:t>
            </a:r>
            <a:r>
              <a:rPr sz="1600" b="1" spc="130" dirty="0">
                <a:latin typeface="Georgia"/>
                <a:cs typeface="Georgia"/>
              </a:rPr>
              <a:t> </a:t>
            </a:r>
            <a:r>
              <a:rPr sz="1600" b="1" dirty="0">
                <a:latin typeface="Georgia"/>
                <a:cs typeface="Georgia"/>
              </a:rPr>
              <a:t>Internal</a:t>
            </a:r>
            <a:r>
              <a:rPr sz="1600" b="1" spc="-35" dirty="0">
                <a:latin typeface="Georgia"/>
                <a:cs typeface="Georgia"/>
              </a:rPr>
              <a:t> </a:t>
            </a:r>
            <a:r>
              <a:rPr sz="1600" b="1" dirty="0">
                <a:latin typeface="Georgia"/>
                <a:cs typeface="Georgia"/>
              </a:rPr>
              <a:t>Factors: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Georgia"/>
              <a:cs typeface="Georgia"/>
            </a:endParaRPr>
          </a:p>
          <a:p>
            <a:pPr marL="216535" indent="-204470">
              <a:lnSpc>
                <a:spcPct val="100000"/>
              </a:lnSpc>
              <a:buAutoNum type="arabicPeriod"/>
              <a:tabLst>
                <a:tab pos="217170" algn="l"/>
              </a:tabLst>
            </a:pPr>
            <a:r>
              <a:rPr sz="1500" b="1" dirty="0">
                <a:latin typeface="Georgia"/>
                <a:cs typeface="Georgia"/>
              </a:rPr>
              <a:t>Cost:</a:t>
            </a:r>
            <a:endParaRPr sz="1500">
              <a:latin typeface="Georgia"/>
              <a:cs typeface="Georgia"/>
            </a:endParaRPr>
          </a:p>
          <a:p>
            <a:pPr marL="12700" marR="173990">
              <a:lnSpc>
                <a:spcPct val="100000"/>
              </a:lnSpc>
              <a:spcBef>
                <a:spcPts val="5"/>
              </a:spcBef>
            </a:pP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While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fixing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prices</a:t>
            </a:r>
            <a:r>
              <a:rPr sz="1500" spc="-3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of</a:t>
            </a:r>
            <a:r>
              <a:rPr sz="15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a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product,</a:t>
            </a:r>
            <a:r>
              <a:rPr sz="1500" spc="-7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 firm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 should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consider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cost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involved in</a:t>
            </a:r>
            <a:r>
              <a:rPr sz="15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producing</a:t>
            </a:r>
            <a:r>
              <a:rPr sz="1500" spc="-5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product.</a:t>
            </a:r>
            <a:r>
              <a:rPr sz="1500" spc="-4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This </a:t>
            </a:r>
            <a:r>
              <a:rPr sz="1500" spc="-34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cost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includes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both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variable and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fixed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costs. Thus,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while fixing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prices,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firm must be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able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to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recover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both</a:t>
            </a:r>
            <a:r>
              <a:rPr sz="1500" spc="-3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4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variable</a:t>
            </a:r>
            <a:r>
              <a:rPr sz="1500" spc="-6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and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fixed</a:t>
            </a:r>
            <a:r>
              <a:rPr sz="15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costs.</a:t>
            </a:r>
            <a:endParaRPr sz="1500">
              <a:latin typeface="Georgia"/>
              <a:cs typeface="Georgia"/>
            </a:endParaRPr>
          </a:p>
          <a:p>
            <a:pPr marL="240665" indent="-228600">
              <a:lnSpc>
                <a:spcPct val="100000"/>
              </a:lnSpc>
              <a:buAutoNum type="arabicPeriod" startAt="2"/>
              <a:tabLst>
                <a:tab pos="241300" algn="l"/>
              </a:tabLst>
            </a:pPr>
            <a:r>
              <a:rPr sz="1500" b="1" dirty="0">
                <a:latin typeface="Georgia"/>
                <a:cs typeface="Georgia"/>
              </a:rPr>
              <a:t>The</a:t>
            </a:r>
            <a:r>
              <a:rPr sz="1500" b="1" spc="-20" dirty="0">
                <a:latin typeface="Georgia"/>
                <a:cs typeface="Georgia"/>
              </a:rPr>
              <a:t> </a:t>
            </a:r>
            <a:r>
              <a:rPr sz="1500" b="1" dirty="0">
                <a:latin typeface="Georgia"/>
                <a:cs typeface="Georgia"/>
              </a:rPr>
              <a:t>predetermined</a:t>
            </a:r>
            <a:r>
              <a:rPr sz="1500" b="1" spc="-70" dirty="0">
                <a:latin typeface="Georgia"/>
                <a:cs typeface="Georgia"/>
              </a:rPr>
              <a:t> </a:t>
            </a:r>
            <a:r>
              <a:rPr sz="1500" b="1" dirty="0">
                <a:latin typeface="Georgia"/>
                <a:cs typeface="Georgia"/>
              </a:rPr>
              <a:t>objectives:</a:t>
            </a:r>
            <a:endParaRPr sz="15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</a:pP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While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fixing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prices of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product,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marketer should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consider 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objectives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of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firm.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For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instance, if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objective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of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a</a:t>
            </a:r>
            <a:r>
              <a:rPr sz="1500" spc="-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firm</a:t>
            </a:r>
            <a:r>
              <a:rPr sz="15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is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to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increase</a:t>
            </a:r>
            <a:r>
              <a:rPr sz="1500" spc="-3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return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on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investment,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then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it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may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charge</a:t>
            </a:r>
            <a:r>
              <a:rPr sz="1500" spc="-5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a</a:t>
            </a:r>
            <a:r>
              <a:rPr sz="1500" spc="-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higher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price,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and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if</a:t>
            </a:r>
            <a:r>
              <a:rPr sz="15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objective </a:t>
            </a:r>
            <a:r>
              <a:rPr sz="1500" spc="-34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is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to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capture</a:t>
            </a:r>
            <a:r>
              <a:rPr sz="1500" spc="-8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a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large</a:t>
            </a:r>
            <a:r>
              <a:rPr sz="1500" spc="-6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market</a:t>
            </a:r>
            <a:r>
              <a:rPr sz="1500" spc="-5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share,</a:t>
            </a:r>
            <a:r>
              <a:rPr sz="1500" spc="-5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then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it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may</a:t>
            </a:r>
            <a:r>
              <a:rPr sz="1500" spc="-3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charge</a:t>
            </a:r>
            <a:r>
              <a:rPr sz="1500" spc="-6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a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lower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price.</a:t>
            </a:r>
            <a:endParaRPr sz="1500">
              <a:latin typeface="Georgia"/>
              <a:cs typeface="Georgia"/>
            </a:endParaRPr>
          </a:p>
          <a:p>
            <a:pPr marL="240665" indent="-22860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241300" algn="l"/>
              </a:tabLst>
            </a:pPr>
            <a:r>
              <a:rPr sz="1500" b="1" spc="5" dirty="0">
                <a:latin typeface="Georgia"/>
                <a:cs typeface="Georgia"/>
              </a:rPr>
              <a:t>Image</a:t>
            </a:r>
            <a:r>
              <a:rPr sz="1500" b="1" spc="-65" dirty="0">
                <a:latin typeface="Georgia"/>
                <a:cs typeface="Georgia"/>
              </a:rPr>
              <a:t> </a:t>
            </a:r>
            <a:r>
              <a:rPr sz="1500" b="1" spc="5" dirty="0">
                <a:latin typeface="Georgia"/>
                <a:cs typeface="Georgia"/>
              </a:rPr>
              <a:t>of</a:t>
            </a:r>
            <a:r>
              <a:rPr sz="1500" b="1" spc="-55" dirty="0">
                <a:latin typeface="Georgia"/>
                <a:cs typeface="Georgia"/>
              </a:rPr>
              <a:t> </a:t>
            </a:r>
            <a:r>
              <a:rPr sz="1500" b="1" dirty="0">
                <a:latin typeface="Georgia"/>
                <a:cs typeface="Georgia"/>
              </a:rPr>
              <a:t>the</a:t>
            </a:r>
            <a:r>
              <a:rPr sz="1500" b="1" spc="-20" dirty="0">
                <a:latin typeface="Georgia"/>
                <a:cs typeface="Georgia"/>
              </a:rPr>
              <a:t> </a:t>
            </a:r>
            <a:r>
              <a:rPr sz="1500" b="1" spc="5" dirty="0">
                <a:latin typeface="Georgia"/>
                <a:cs typeface="Georgia"/>
              </a:rPr>
              <a:t>firm:</a:t>
            </a:r>
            <a:endParaRPr sz="1500">
              <a:latin typeface="Georgia"/>
              <a:cs typeface="Georgia"/>
            </a:endParaRPr>
          </a:p>
          <a:p>
            <a:pPr marL="12700" marR="105410">
              <a:lnSpc>
                <a:spcPct val="100000"/>
              </a:lnSpc>
            </a:pP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 of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product may also be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determined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on 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basis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of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image of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firm in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market. For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instance,</a:t>
            </a:r>
            <a:r>
              <a:rPr sz="1500" spc="-4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HUL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and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Procter</a:t>
            </a:r>
            <a:r>
              <a:rPr sz="1500" spc="-4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&amp;</a:t>
            </a:r>
            <a:r>
              <a:rPr sz="1500" spc="-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Gamble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can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demand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a</a:t>
            </a:r>
            <a:r>
              <a:rPr sz="15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higher</a:t>
            </a:r>
            <a:r>
              <a:rPr sz="1500" spc="-4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</a:t>
            </a:r>
            <a:r>
              <a:rPr sz="1500" spc="-3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for</a:t>
            </a:r>
            <a:r>
              <a:rPr sz="15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their</a:t>
            </a:r>
            <a:r>
              <a:rPr sz="1500" spc="-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brands,</a:t>
            </a:r>
            <a:r>
              <a:rPr sz="1500" spc="-4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as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they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enjoy</a:t>
            </a:r>
            <a:r>
              <a:rPr sz="15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goodwill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 the </a:t>
            </a:r>
            <a:r>
              <a:rPr sz="1500" spc="-35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market.</a:t>
            </a:r>
            <a:endParaRPr sz="1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2333" y="648157"/>
            <a:ext cx="17100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95" dirty="0">
                <a:latin typeface="Verdana"/>
                <a:cs typeface="Verdana"/>
              </a:rPr>
              <a:t>Cont….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68651" y="2161794"/>
            <a:ext cx="871410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 indent="-283210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295910" algn="l"/>
              </a:tabLst>
            </a:pPr>
            <a:r>
              <a:rPr sz="1800" b="1" dirty="0">
                <a:latin typeface="Georgia"/>
                <a:cs typeface="Georgia"/>
              </a:rPr>
              <a:t>Product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life</a:t>
            </a:r>
            <a:r>
              <a:rPr sz="1800" b="1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cycle:</a:t>
            </a:r>
            <a:endParaRPr sz="1800">
              <a:latin typeface="Georgia"/>
              <a:cs typeface="Georgia"/>
            </a:endParaRPr>
          </a:p>
          <a:p>
            <a:pPr marL="12700" marR="149860">
              <a:lnSpc>
                <a:spcPct val="100000"/>
              </a:lnSpc>
            </a:pP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stage</a:t>
            </a:r>
            <a:r>
              <a:rPr sz="18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at</a:t>
            </a:r>
            <a:r>
              <a:rPr sz="18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which</a:t>
            </a:r>
            <a:r>
              <a:rPr sz="18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product</a:t>
            </a:r>
            <a:r>
              <a:rPr sz="1800" spc="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is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in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its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product</a:t>
            </a:r>
            <a:r>
              <a:rPr sz="1800" spc="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life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cycle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also</a:t>
            </a:r>
            <a:r>
              <a:rPr sz="18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affects</a:t>
            </a:r>
            <a:r>
              <a:rPr sz="1800" spc="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its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price.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For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instance,</a:t>
            </a:r>
            <a:r>
              <a:rPr sz="1800" spc="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during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introductory</a:t>
            </a:r>
            <a:r>
              <a:rPr sz="1800" spc="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stage</a:t>
            </a:r>
            <a:r>
              <a:rPr sz="18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firm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 may</a:t>
            </a:r>
            <a:r>
              <a:rPr sz="1800" spc="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charge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lower</a:t>
            </a:r>
            <a:r>
              <a:rPr sz="1800" spc="3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price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to</a:t>
            </a:r>
            <a:r>
              <a:rPr sz="18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attract</a:t>
            </a:r>
            <a:r>
              <a:rPr sz="18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800" spc="-4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customers,</a:t>
            </a:r>
            <a:r>
              <a:rPr sz="1800" spc="4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and</a:t>
            </a:r>
            <a:r>
              <a:rPr sz="18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during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growth</a:t>
            </a:r>
            <a:r>
              <a:rPr sz="1800" spc="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stage,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a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firm</a:t>
            </a:r>
            <a:r>
              <a:rPr sz="18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may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increase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price.</a:t>
            </a:r>
            <a:endParaRPr sz="1800">
              <a:latin typeface="Georgia"/>
              <a:cs typeface="Georgia"/>
            </a:endParaRPr>
          </a:p>
          <a:p>
            <a:pPr marL="283845" indent="-271780">
              <a:lnSpc>
                <a:spcPct val="100000"/>
              </a:lnSpc>
              <a:buAutoNum type="arabicPeriod" startAt="5"/>
              <a:tabLst>
                <a:tab pos="284480" algn="l"/>
              </a:tabLst>
            </a:pPr>
            <a:r>
              <a:rPr sz="1800" b="1" dirty="0">
                <a:latin typeface="Georgia"/>
                <a:cs typeface="Georgia"/>
              </a:rPr>
              <a:t>Credit</a:t>
            </a:r>
            <a:r>
              <a:rPr sz="1800" b="1" spc="-6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period</a:t>
            </a:r>
            <a:r>
              <a:rPr sz="1800" b="1" spc="-35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offered:</a:t>
            </a:r>
            <a:endParaRPr sz="1800">
              <a:latin typeface="Georgia"/>
              <a:cs typeface="Georgia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The pricing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of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product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is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also affected by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credit period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offered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by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company.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Longer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credit period, higher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may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be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price, and shorter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credit period,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lower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may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 be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price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of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product.</a:t>
            </a:r>
            <a:endParaRPr sz="1800">
              <a:latin typeface="Georgia"/>
              <a:cs typeface="Georgia"/>
            </a:endParaRPr>
          </a:p>
          <a:p>
            <a:pPr marL="292100" indent="-280035" algn="just">
              <a:lnSpc>
                <a:spcPct val="100000"/>
              </a:lnSpc>
              <a:spcBef>
                <a:spcPts val="5"/>
              </a:spcBef>
              <a:buAutoNum type="arabicPeriod" startAt="6"/>
              <a:tabLst>
                <a:tab pos="292735" algn="l"/>
              </a:tabLst>
            </a:pPr>
            <a:r>
              <a:rPr sz="1800" b="1" dirty="0">
                <a:latin typeface="Georgia"/>
                <a:cs typeface="Georgia"/>
              </a:rPr>
              <a:t>Promotional</a:t>
            </a:r>
            <a:r>
              <a:rPr sz="1800" b="1" spc="-55" dirty="0">
                <a:latin typeface="Georgia"/>
                <a:cs typeface="Georgia"/>
              </a:rPr>
              <a:t> </a:t>
            </a:r>
            <a:r>
              <a:rPr sz="1800" b="1" dirty="0">
                <a:latin typeface="Georgia"/>
                <a:cs typeface="Georgia"/>
              </a:rPr>
              <a:t>activity:</a:t>
            </a:r>
            <a:endParaRPr sz="1800">
              <a:latin typeface="Georgia"/>
              <a:cs typeface="Georgia"/>
            </a:endParaRPr>
          </a:p>
          <a:p>
            <a:pPr marL="12700" marR="64769">
              <a:lnSpc>
                <a:spcPct val="100000"/>
              </a:lnSpc>
            </a:pP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promotional</a:t>
            </a:r>
            <a:r>
              <a:rPr sz="1800" spc="4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activity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undertaken</a:t>
            </a:r>
            <a:r>
              <a:rPr sz="1800" spc="7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by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firm</a:t>
            </a:r>
            <a:r>
              <a:rPr sz="1800" spc="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also</a:t>
            </a:r>
            <a:r>
              <a:rPr sz="18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determines</a:t>
            </a:r>
            <a:r>
              <a:rPr sz="1800" spc="6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price.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If</a:t>
            </a:r>
            <a:r>
              <a:rPr sz="1800" spc="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firm </a:t>
            </a:r>
            <a:r>
              <a:rPr sz="1800" spc="-4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incurs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heavy</a:t>
            </a:r>
            <a:r>
              <a:rPr sz="1800" spc="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advertising</a:t>
            </a:r>
            <a:r>
              <a:rPr sz="1800" spc="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and</a:t>
            </a:r>
            <a:r>
              <a:rPr sz="1800" spc="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sales</a:t>
            </a:r>
            <a:r>
              <a:rPr sz="18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promotion</a:t>
            </a:r>
            <a:r>
              <a:rPr sz="1800" spc="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costs,</a:t>
            </a:r>
            <a:r>
              <a:rPr sz="1800" spc="4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then</a:t>
            </a:r>
            <a:r>
              <a:rPr sz="1800" spc="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pricing 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of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 product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shall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be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kept high</a:t>
            </a:r>
            <a:r>
              <a:rPr sz="18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in</a:t>
            </a:r>
            <a:r>
              <a:rPr sz="1800" spc="-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order</a:t>
            </a:r>
            <a:r>
              <a:rPr sz="1800" spc="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to</a:t>
            </a:r>
            <a:r>
              <a:rPr sz="18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424142"/>
                </a:solidFill>
                <a:latin typeface="Georgia"/>
                <a:cs typeface="Georgia"/>
              </a:rPr>
              <a:t>recover</a:t>
            </a:r>
            <a:r>
              <a:rPr sz="1800" spc="5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800" spc="-10" dirty="0">
                <a:solidFill>
                  <a:srgbClr val="424142"/>
                </a:solidFill>
                <a:latin typeface="Georgia"/>
                <a:cs typeface="Georgia"/>
              </a:rPr>
              <a:t> cost.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4880" y="648157"/>
            <a:ext cx="34855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360" dirty="0">
                <a:latin typeface="Verdana"/>
                <a:cs typeface="Verdana"/>
              </a:rPr>
              <a:t>Ex</a:t>
            </a:r>
            <a:r>
              <a:rPr sz="3600" b="0" spc="-265" dirty="0">
                <a:latin typeface="Verdana"/>
                <a:cs typeface="Verdana"/>
              </a:rPr>
              <a:t>t</a:t>
            </a:r>
            <a:r>
              <a:rPr sz="3600" b="0" spc="180" dirty="0">
                <a:latin typeface="Verdana"/>
                <a:cs typeface="Verdana"/>
              </a:rPr>
              <a:t>e</a:t>
            </a:r>
            <a:r>
              <a:rPr sz="3600" b="0" spc="-220" dirty="0">
                <a:latin typeface="Verdana"/>
                <a:cs typeface="Verdana"/>
              </a:rPr>
              <a:t>r</a:t>
            </a:r>
            <a:r>
              <a:rPr sz="3600" b="0" spc="-340" dirty="0">
                <a:latin typeface="Verdana"/>
                <a:cs typeface="Verdana"/>
              </a:rPr>
              <a:t>n</a:t>
            </a:r>
            <a:r>
              <a:rPr sz="3600" b="0" spc="280" dirty="0">
                <a:latin typeface="Verdana"/>
                <a:cs typeface="Verdana"/>
              </a:rPr>
              <a:t>a</a:t>
            </a:r>
            <a:r>
              <a:rPr sz="3600" b="0" spc="-270" dirty="0">
                <a:latin typeface="Verdana"/>
                <a:cs typeface="Verdana"/>
              </a:rPr>
              <a:t>l</a:t>
            </a:r>
            <a:r>
              <a:rPr sz="3600" b="0" spc="-195" dirty="0">
                <a:latin typeface="Verdana"/>
                <a:cs typeface="Verdana"/>
              </a:rPr>
              <a:t> </a:t>
            </a:r>
            <a:r>
              <a:rPr sz="3600" b="0" spc="60" dirty="0">
                <a:latin typeface="Verdana"/>
                <a:cs typeface="Verdana"/>
              </a:rPr>
              <a:t>Fac</a:t>
            </a:r>
            <a:r>
              <a:rPr sz="3600" b="0" spc="5" dirty="0">
                <a:latin typeface="Verdana"/>
                <a:cs typeface="Verdana"/>
              </a:rPr>
              <a:t>t</a:t>
            </a:r>
            <a:r>
              <a:rPr sz="3600" b="0" spc="-165" dirty="0">
                <a:latin typeface="Verdana"/>
                <a:cs typeface="Verdana"/>
              </a:rPr>
              <a:t>o</a:t>
            </a:r>
            <a:r>
              <a:rPr sz="3600" b="0" spc="-130" dirty="0">
                <a:latin typeface="Verdana"/>
                <a:cs typeface="Verdana"/>
              </a:rPr>
              <a:t>r</a:t>
            </a:r>
            <a:r>
              <a:rPr sz="3600" b="0" spc="-480" dirty="0">
                <a:latin typeface="Verdana"/>
                <a:cs typeface="Verdana"/>
              </a:rPr>
              <a:t>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17319" y="1996439"/>
            <a:ext cx="9311640" cy="4154804"/>
          </a:xfrm>
          <a:custGeom>
            <a:avLst/>
            <a:gdLst/>
            <a:ahLst/>
            <a:cxnLst/>
            <a:rect l="l" t="t" r="r" b="b"/>
            <a:pathLst>
              <a:path w="9311640" h="4154804">
                <a:moveTo>
                  <a:pt x="9311640" y="0"/>
                </a:moveTo>
                <a:lnTo>
                  <a:pt x="0" y="0"/>
                </a:lnTo>
                <a:lnTo>
                  <a:pt x="0" y="4154424"/>
                </a:lnTo>
                <a:lnTo>
                  <a:pt x="9311640" y="4154424"/>
                </a:lnTo>
                <a:lnTo>
                  <a:pt x="93116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05508" y="1997455"/>
            <a:ext cx="9340850" cy="41440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17170" indent="-205104" algn="just">
              <a:lnSpc>
                <a:spcPct val="100000"/>
              </a:lnSpc>
              <a:spcBef>
                <a:spcPts val="110"/>
              </a:spcBef>
              <a:buAutoNum type="arabicPeriod"/>
              <a:tabLst>
                <a:tab pos="217804" algn="l"/>
              </a:tabLst>
            </a:pPr>
            <a:r>
              <a:rPr sz="1500" b="1" dirty="0">
                <a:latin typeface="Georgia"/>
                <a:cs typeface="Georgia"/>
              </a:rPr>
              <a:t>Competition:</a:t>
            </a:r>
            <a:endParaRPr sz="1500">
              <a:latin typeface="Georgia"/>
              <a:cs typeface="Georgia"/>
            </a:endParaRPr>
          </a:p>
          <a:p>
            <a:pPr marL="12700" marR="5080" algn="just">
              <a:lnSpc>
                <a:spcPct val="100000"/>
              </a:lnSpc>
            </a:pP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While</a:t>
            </a:r>
            <a:r>
              <a:rPr sz="1500" spc="6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fixing</a:t>
            </a:r>
            <a:r>
              <a:rPr sz="1500" spc="4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7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</a:t>
            </a:r>
            <a:r>
              <a:rPr sz="1500" spc="3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of</a:t>
            </a:r>
            <a:r>
              <a:rPr sz="1500" spc="6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6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product,</a:t>
            </a:r>
            <a:r>
              <a:rPr sz="1500" spc="7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6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firm</a:t>
            </a:r>
            <a:r>
              <a:rPr sz="1500" spc="7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needs</a:t>
            </a:r>
            <a:r>
              <a:rPr sz="1500" spc="4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to</a:t>
            </a:r>
            <a:r>
              <a:rPr sz="1500" spc="7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study</a:t>
            </a:r>
            <a:r>
              <a:rPr sz="1500" spc="5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6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degree</a:t>
            </a:r>
            <a:r>
              <a:rPr sz="1500" spc="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of</a:t>
            </a:r>
            <a:r>
              <a:rPr sz="1500" spc="7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competition</a:t>
            </a:r>
            <a:r>
              <a:rPr sz="1500" spc="6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</a:t>
            </a:r>
            <a:r>
              <a:rPr sz="1500" spc="4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4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market.</a:t>
            </a:r>
            <a:r>
              <a:rPr sz="1500" spc="5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If</a:t>
            </a:r>
            <a:r>
              <a:rPr sz="1500" spc="4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there </a:t>
            </a:r>
            <a:r>
              <a:rPr sz="1500" spc="-35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is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high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competition,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prices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may be kept low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to effectively</a:t>
            </a:r>
            <a:r>
              <a:rPr sz="1500" spc="35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face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competition,</a:t>
            </a:r>
            <a:r>
              <a:rPr sz="1500" spc="35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and if competition is 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low,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prices</a:t>
            </a:r>
            <a:r>
              <a:rPr sz="1500" spc="-3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may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be</a:t>
            </a:r>
            <a:r>
              <a:rPr sz="1500" spc="-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kept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high.</a:t>
            </a:r>
            <a:endParaRPr sz="1500">
              <a:latin typeface="Georgia"/>
              <a:cs typeface="Georgia"/>
            </a:endParaRPr>
          </a:p>
          <a:p>
            <a:pPr marL="241300" indent="-229235" algn="just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241935" algn="l"/>
              </a:tabLst>
            </a:pPr>
            <a:r>
              <a:rPr sz="1500" b="1" dirty="0">
                <a:latin typeface="Georgia"/>
                <a:cs typeface="Georgia"/>
              </a:rPr>
              <a:t>Consumers:</a:t>
            </a:r>
            <a:endParaRPr sz="1500">
              <a:latin typeface="Georgia"/>
              <a:cs typeface="Georgia"/>
            </a:endParaRPr>
          </a:p>
          <a:p>
            <a:pPr marL="12700" marR="6985" algn="just">
              <a:lnSpc>
                <a:spcPct val="100000"/>
              </a:lnSpc>
            </a:pP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marketer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should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consider various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consumer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factors while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fixing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34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prices. The consumer</a:t>
            </a:r>
            <a:r>
              <a:rPr sz="1500" spc="36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factors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that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must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be</a:t>
            </a:r>
            <a:r>
              <a:rPr sz="1500" spc="-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considered</a:t>
            </a:r>
            <a:r>
              <a:rPr sz="1500" spc="-3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includes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sensitivity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of</a:t>
            </a:r>
            <a:r>
              <a:rPr sz="15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buyer,</a:t>
            </a:r>
            <a:r>
              <a:rPr sz="1500" spc="-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purchasing</a:t>
            </a:r>
            <a:r>
              <a:rPr sz="1500" spc="-7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power,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and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so on.</a:t>
            </a:r>
            <a:endParaRPr sz="1500">
              <a:latin typeface="Georgia"/>
              <a:cs typeface="Georgia"/>
            </a:endParaRPr>
          </a:p>
          <a:p>
            <a:pPr marL="241300" indent="-229235" algn="just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241935" algn="l"/>
              </a:tabLst>
            </a:pPr>
            <a:r>
              <a:rPr sz="1500" b="1" dirty="0">
                <a:latin typeface="Georgia"/>
                <a:cs typeface="Georgia"/>
              </a:rPr>
              <a:t>Government</a:t>
            </a:r>
            <a:r>
              <a:rPr sz="1500" b="1" spc="-85" dirty="0">
                <a:latin typeface="Georgia"/>
                <a:cs typeface="Georgia"/>
              </a:rPr>
              <a:t> </a:t>
            </a:r>
            <a:r>
              <a:rPr sz="1500" b="1" dirty="0">
                <a:latin typeface="Georgia"/>
                <a:cs typeface="Georgia"/>
              </a:rPr>
              <a:t>control:</a:t>
            </a:r>
            <a:endParaRPr sz="1500">
              <a:latin typeface="Georgia"/>
              <a:cs typeface="Georgia"/>
            </a:endParaRPr>
          </a:p>
          <a:p>
            <a:pPr marL="12700" marR="5080" algn="just">
              <a:lnSpc>
                <a:spcPct val="100000"/>
              </a:lnSpc>
            </a:pP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Government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rules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and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regulation 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must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be considered 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while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fixing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prices. </a:t>
            </a:r>
            <a:r>
              <a:rPr sz="1500" spc="10" dirty="0">
                <a:solidFill>
                  <a:srgbClr val="424142"/>
                </a:solidFill>
                <a:latin typeface="Georgia"/>
                <a:cs typeface="Georgia"/>
              </a:rPr>
              <a:t>In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certain 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products,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government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 may announce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administered prices,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and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therefore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marketer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has to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consider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such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regulation while fixing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35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prices.</a:t>
            </a:r>
            <a:endParaRPr sz="1500">
              <a:latin typeface="Georgia"/>
              <a:cs typeface="Georgia"/>
            </a:endParaRPr>
          </a:p>
          <a:p>
            <a:pPr marL="247650" indent="-235585" algn="just">
              <a:lnSpc>
                <a:spcPct val="100000"/>
              </a:lnSpc>
              <a:buAutoNum type="arabicPeriod" startAt="4"/>
              <a:tabLst>
                <a:tab pos="248285" algn="l"/>
              </a:tabLst>
            </a:pPr>
            <a:r>
              <a:rPr sz="1500" b="1" dirty="0">
                <a:latin typeface="Georgia"/>
                <a:cs typeface="Georgia"/>
              </a:rPr>
              <a:t>Economic</a:t>
            </a:r>
            <a:r>
              <a:rPr sz="1500" b="1" spc="-55" dirty="0">
                <a:latin typeface="Georgia"/>
                <a:cs typeface="Georgia"/>
              </a:rPr>
              <a:t> </a:t>
            </a:r>
            <a:r>
              <a:rPr sz="1500" b="1" spc="-5" dirty="0">
                <a:latin typeface="Georgia"/>
                <a:cs typeface="Georgia"/>
              </a:rPr>
              <a:t>conditions:</a:t>
            </a:r>
            <a:endParaRPr sz="1500">
              <a:latin typeface="Georgia"/>
              <a:cs typeface="Georgia"/>
            </a:endParaRPr>
          </a:p>
          <a:p>
            <a:pPr marL="12700" marR="7620" algn="just">
              <a:lnSpc>
                <a:spcPct val="100000"/>
              </a:lnSpc>
            </a:pP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marketer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may also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have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to 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consider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economic</a:t>
            </a:r>
            <a:r>
              <a:rPr sz="1500" spc="35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condition prevailing in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market while fixing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prices. </a:t>
            </a:r>
            <a:r>
              <a:rPr sz="1500" spc="-15" dirty="0">
                <a:solidFill>
                  <a:srgbClr val="424142"/>
                </a:solidFill>
                <a:latin typeface="Georgia"/>
                <a:cs typeface="Georgia"/>
              </a:rPr>
              <a:t>At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time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of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recession,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consumer 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may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have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less money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to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spend,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so the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marketer may reduce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prices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</a:t>
            </a:r>
            <a:r>
              <a:rPr sz="15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order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to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influence</a:t>
            </a:r>
            <a:r>
              <a:rPr sz="1500" spc="-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buying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decision</a:t>
            </a:r>
            <a:r>
              <a:rPr sz="1500" spc="-3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of</a:t>
            </a:r>
            <a:r>
              <a:rPr sz="15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consumers.</a:t>
            </a:r>
            <a:endParaRPr sz="1500">
              <a:latin typeface="Georgia"/>
              <a:cs typeface="Georgia"/>
            </a:endParaRPr>
          </a:p>
          <a:p>
            <a:pPr marL="235585" indent="-222885" algn="just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235585" algn="l"/>
              </a:tabLst>
            </a:pPr>
            <a:r>
              <a:rPr sz="1500" b="1" dirty="0">
                <a:latin typeface="Georgia"/>
                <a:cs typeface="Georgia"/>
              </a:rPr>
              <a:t>Channel</a:t>
            </a:r>
            <a:r>
              <a:rPr sz="1500" b="1" spc="-55" dirty="0">
                <a:latin typeface="Georgia"/>
                <a:cs typeface="Georgia"/>
              </a:rPr>
              <a:t> </a:t>
            </a:r>
            <a:r>
              <a:rPr sz="1500" b="1" dirty="0">
                <a:latin typeface="Georgia"/>
                <a:cs typeface="Georgia"/>
              </a:rPr>
              <a:t>intermediaries:</a:t>
            </a:r>
            <a:endParaRPr sz="1500">
              <a:latin typeface="Georgia"/>
              <a:cs typeface="Georgia"/>
            </a:endParaRPr>
          </a:p>
          <a:p>
            <a:pPr marL="12700" marR="5715" algn="just">
              <a:lnSpc>
                <a:spcPct val="100000"/>
              </a:lnSpc>
            </a:pP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6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marketer</a:t>
            </a:r>
            <a:r>
              <a:rPr sz="1500" spc="8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must</a:t>
            </a:r>
            <a:r>
              <a:rPr sz="1500" spc="8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consider</a:t>
            </a:r>
            <a:r>
              <a:rPr sz="1500" spc="7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a</a:t>
            </a:r>
            <a:r>
              <a:rPr sz="1500" spc="8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number</a:t>
            </a:r>
            <a:r>
              <a:rPr sz="1500" spc="6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of</a:t>
            </a:r>
            <a:r>
              <a:rPr sz="1500" spc="6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channel</a:t>
            </a:r>
            <a:r>
              <a:rPr sz="1500" spc="8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intermediaries</a:t>
            </a:r>
            <a:r>
              <a:rPr sz="1500" spc="7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and</a:t>
            </a:r>
            <a:r>
              <a:rPr sz="1500" spc="7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their</a:t>
            </a:r>
            <a:r>
              <a:rPr sz="1500" spc="8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expectations.</a:t>
            </a:r>
            <a:r>
              <a:rPr sz="1500" spc="7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1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6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longer</a:t>
            </a:r>
            <a:r>
              <a:rPr sz="1500" spc="8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6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chain </a:t>
            </a:r>
            <a:r>
              <a:rPr sz="1500" spc="-35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of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-5" dirty="0">
                <a:solidFill>
                  <a:srgbClr val="424142"/>
                </a:solidFill>
                <a:latin typeface="Georgia"/>
                <a:cs typeface="Georgia"/>
              </a:rPr>
              <a:t>intermediaries,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higher</a:t>
            </a:r>
            <a:r>
              <a:rPr sz="1500" spc="-2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would</a:t>
            </a:r>
            <a:r>
              <a:rPr sz="1500" spc="-3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be</a:t>
            </a:r>
            <a:r>
              <a:rPr sz="1500" spc="10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prices</a:t>
            </a:r>
            <a:r>
              <a:rPr sz="1500" spc="-2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of</a:t>
            </a:r>
            <a:r>
              <a:rPr sz="1500" spc="-1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spc="5" dirty="0">
                <a:solidFill>
                  <a:srgbClr val="424142"/>
                </a:solidFill>
                <a:latin typeface="Georgia"/>
                <a:cs typeface="Georgia"/>
              </a:rPr>
              <a:t>the</a:t>
            </a:r>
            <a:r>
              <a:rPr sz="1500" spc="-35" dirty="0">
                <a:solidFill>
                  <a:srgbClr val="424142"/>
                </a:solidFill>
                <a:latin typeface="Georgia"/>
                <a:cs typeface="Georgia"/>
              </a:rPr>
              <a:t> </a:t>
            </a:r>
            <a:r>
              <a:rPr sz="1500" dirty="0">
                <a:solidFill>
                  <a:srgbClr val="424142"/>
                </a:solidFill>
                <a:latin typeface="Georgia"/>
                <a:cs typeface="Georgia"/>
              </a:rPr>
              <a:t>goods.</a:t>
            </a:r>
            <a:endParaRPr sz="1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75" dirty="0"/>
              <a:t>P</a:t>
            </a:r>
            <a:r>
              <a:rPr spc="-565" dirty="0"/>
              <a:t>r</a:t>
            </a:r>
            <a:r>
              <a:rPr spc="-200" dirty="0"/>
              <a:t>icing</a:t>
            </a:r>
            <a:r>
              <a:rPr spc="-180" dirty="0"/>
              <a:t> </a:t>
            </a:r>
            <a:r>
              <a:rPr spc="-680" dirty="0"/>
              <a:t>–</a:t>
            </a:r>
            <a:r>
              <a:rPr spc="-195" dirty="0"/>
              <a:t> </a:t>
            </a:r>
            <a:r>
              <a:rPr spc="-330" dirty="0"/>
              <a:t>Var</a:t>
            </a:r>
            <a:r>
              <a:rPr spc="-170" dirty="0"/>
              <a:t>i</a:t>
            </a:r>
            <a:r>
              <a:rPr spc="-360" dirty="0"/>
              <a:t>ou</a:t>
            </a:r>
            <a:r>
              <a:rPr spc="-305" dirty="0"/>
              <a:t>s</a:t>
            </a:r>
            <a:r>
              <a:rPr spc="-180" dirty="0"/>
              <a:t> </a:t>
            </a:r>
            <a:r>
              <a:rPr spc="-505" dirty="0"/>
              <a:t>K</a:t>
            </a:r>
            <a:r>
              <a:rPr spc="-330" dirty="0"/>
              <a:t>inds</a:t>
            </a:r>
            <a:r>
              <a:rPr spc="-170" dirty="0"/>
              <a:t> </a:t>
            </a:r>
            <a:r>
              <a:rPr spc="-385" dirty="0"/>
              <a:t>o</a:t>
            </a:r>
            <a:r>
              <a:rPr spc="-235" dirty="0"/>
              <a:t>f</a:t>
            </a:r>
            <a:r>
              <a:rPr spc="-200" dirty="0"/>
              <a:t> </a:t>
            </a:r>
            <a:r>
              <a:rPr spc="-575" dirty="0"/>
              <a:t>P</a:t>
            </a:r>
            <a:r>
              <a:rPr spc="-565" dirty="0"/>
              <a:t>r</a:t>
            </a:r>
            <a:r>
              <a:rPr spc="-200" dirty="0"/>
              <a:t>icing</a:t>
            </a:r>
            <a:r>
              <a:rPr spc="-180" dirty="0"/>
              <a:t> </a:t>
            </a:r>
            <a:r>
              <a:rPr spc="-235" dirty="0"/>
              <a:t>f</a:t>
            </a:r>
            <a:r>
              <a:rPr spc="-390" dirty="0"/>
              <a:t>o</a:t>
            </a:r>
            <a:r>
              <a:rPr spc="-570" dirty="0"/>
              <a:t>r</a:t>
            </a:r>
            <a:r>
              <a:rPr spc="-180" dirty="0"/>
              <a:t> </a:t>
            </a:r>
            <a:r>
              <a:rPr spc="-335" dirty="0"/>
              <a:t>their  </a:t>
            </a:r>
            <a:r>
              <a:rPr spc="-330" dirty="0"/>
              <a:t>Var</a:t>
            </a:r>
            <a:r>
              <a:rPr spc="-170" dirty="0"/>
              <a:t>i</a:t>
            </a:r>
            <a:r>
              <a:rPr spc="-360" dirty="0"/>
              <a:t>ou</a:t>
            </a:r>
            <a:r>
              <a:rPr spc="-305" dirty="0"/>
              <a:t>s</a:t>
            </a:r>
            <a:r>
              <a:rPr spc="-180" dirty="0"/>
              <a:t> </a:t>
            </a:r>
            <a:r>
              <a:rPr spc="-575" dirty="0"/>
              <a:t>P</a:t>
            </a:r>
            <a:r>
              <a:rPr spc="-565" dirty="0"/>
              <a:t>r</a:t>
            </a:r>
            <a:r>
              <a:rPr spc="-254" dirty="0"/>
              <a:t>oducts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4413" y="1523623"/>
            <a:ext cx="9752965" cy="490410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95"/>
              </a:spcBef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700" spc="36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700" b="1" spc="-245" dirty="0">
                <a:solidFill>
                  <a:srgbClr val="404040"/>
                </a:solidFill>
                <a:latin typeface="Verdana"/>
                <a:cs typeface="Verdana"/>
              </a:rPr>
              <a:t>Firms</a:t>
            </a:r>
            <a:r>
              <a:rPr sz="1700" b="1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110" dirty="0">
                <a:solidFill>
                  <a:srgbClr val="404040"/>
                </a:solidFill>
                <a:latin typeface="Verdana"/>
                <a:cs typeface="Verdana"/>
              </a:rPr>
              <a:t>may</a:t>
            </a:r>
            <a:r>
              <a:rPr sz="1700" b="1" spc="-100" dirty="0">
                <a:solidFill>
                  <a:srgbClr val="404040"/>
                </a:solidFill>
                <a:latin typeface="Verdana"/>
                <a:cs typeface="Verdana"/>
              </a:rPr>
              <a:t> choose</a:t>
            </a:r>
            <a:r>
              <a:rPr sz="1700" b="1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170" dirty="0">
                <a:solidFill>
                  <a:srgbClr val="404040"/>
                </a:solidFill>
                <a:latin typeface="Verdana"/>
                <a:cs typeface="Verdana"/>
              </a:rPr>
              <a:t>various</a:t>
            </a:r>
            <a:r>
              <a:rPr sz="1700" b="1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175" dirty="0">
                <a:solidFill>
                  <a:srgbClr val="404040"/>
                </a:solidFill>
                <a:latin typeface="Verdana"/>
                <a:cs typeface="Verdana"/>
              </a:rPr>
              <a:t>kinds</a:t>
            </a:r>
            <a:r>
              <a:rPr sz="1700" b="1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17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b="1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130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700" b="1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21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700" b="1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200" dirty="0">
                <a:solidFill>
                  <a:srgbClr val="404040"/>
                </a:solidFill>
                <a:latin typeface="Verdana"/>
                <a:cs typeface="Verdana"/>
              </a:rPr>
              <a:t>their</a:t>
            </a:r>
            <a:r>
              <a:rPr sz="1700" b="1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170" dirty="0">
                <a:solidFill>
                  <a:srgbClr val="404040"/>
                </a:solidFill>
                <a:latin typeface="Verdana"/>
                <a:cs typeface="Verdana"/>
              </a:rPr>
              <a:t>various</a:t>
            </a:r>
            <a:r>
              <a:rPr sz="1700" b="1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145" dirty="0">
                <a:solidFill>
                  <a:srgbClr val="404040"/>
                </a:solidFill>
                <a:latin typeface="Verdana"/>
                <a:cs typeface="Verdana"/>
              </a:rPr>
              <a:t>products</a:t>
            </a:r>
            <a:r>
              <a:rPr sz="1700" b="1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165" dirty="0">
                <a:solidFill>
                  <a:srgbClr val="404040"/>
                </a:solidFill>
                <a:latin typeface="Verdana"/>
                <a:cs typeface="Verdana"/>
              </a:rPr>
              <a:t>these</a:t>
            </a:r>
            <a:r>
              <a:rPr sz="1700" b="1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145" dirty="0">
                <a:solidFill>
                  <a:srgbClr val="404040"/>
                </a:solidFill>
                <a:latin typeface="Verdana"/>
                <a:cs typeface="Verdana"/>
              </a:rPr>
              <a:t>are:</a:t>
            </a:r>
            <a:endParaRPr sz="17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700" spc="-1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 </a:t>
            </a:r>
            <a:r>
              <a:rPr sz="1700"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700" b="1" spc="-285" dirty="0">
                <a:solidFill>
                  <a:srgbClr val="404040"/>
                </a:solidFill>
                <a:latin typeface="Verdana"/>
                <a:cs typeface="Verdana"/>
              </a:rPr>
              <a:t>(</a:t>
            </a:r>
            <a:r>
              <a:rPr sz="1700" b="1" spc="-18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b="1" spc="-280" dirty="0">
                <a:solidFill>
                  <a:srgbClr val="404040"/>
                </a:solidFill>
                <a:latin typeface="Verdana"/>
                <a:cs typeface="Verdana"/>
              </a:rPr>
              <a:t>)</a:t>
            </a:r>
            <a:r>
              <a:rPr sz="1700" b="1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1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b="1" spc="-7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700" b="1" spc="-6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700" b="1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29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b="1" spc="-30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b="1" spc="-3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b="1" spc="-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b="1" spc="-12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b="1" spc="-24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b="1" spc="-140" dirty="0">
                <a:solidFill>
                  <a:srgbClr val="404040"/>
                </a:solidFill>
                <a:latin typeface="Verdana"/>
                <a:cs typeface="Verdana"/>
              </a:rPr>
              <a:t>g:</a:t>
            </a:r>
            <a:endParaRPr sz="1700">
              <a:latin typeface="Verdana"/>
              <a:cs typeface="Verdana"/>
            </a:endParaRPr>
          </a:p>
          <a:p>
            <a:pPr marL="356870" marR="275590" indent="-344805" algn="just">
              <a:lnSpc>
                <a:spcPts val="1630"/>
              </a:lnSpc>
              <a:spcBef>
                <a:spcPts val="994"/>
              </a:spcBef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700" spc="-4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700" spc="-1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may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90" dirty="0">
                <a:solidFill>
                  <a:srgbClr val="404040"/>
                </a:solidFill>
                <a:latin typeface="Verdana"/>
                <a:cs typeface="Verdana"/>
              </a:rPr>
              <a:t>be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price</a:t>
            </a:r>
            <a:r>
              <a:rPr sz="17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ending</a:t>
            </a:r>
            <a:r>
              <a:rPr sz="17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95" dirty="0">
                <a:solidFill>
                  <a:srgbClr val="404040"/>
                </a:solidFill>
                <a:latin typeface="Verdana"/>
                <a:cs typeface="Verdana"/>
              </a:rPr>
              <a:t>odd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number.</a:t>
            </a:r>
            <a:r>
              <a:rPr sz="17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Bata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Shoe</a:t>
            </a:r>
            <a:r>
              <a:rPr sz="17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Company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35" dirty="0">
                <a:solidFill>
                  <a:srgbClr val="404040"/>
                </a:solidFill>
                <a:latin typeface="Verdana"/>
                <a:cs typeface="Verdana"/>
              </a:rPr>
              <a:t>one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its</a:t>
            </a:r>
            <a:r>
              <a:rPr sz="17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pair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70" dirty="0">
                <a:solidFill>
                  <a:srgbClr val="404040"/>
                </a:solidFill>
                <a:latin typeface="Verdana"/>
                <a:cs typeface="Verdana"/>
              </a:rPr>
              <a:t>shoes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30" dirty="0">
                <a:solidFill>
                  <a:srgbClr val="404040"/>
                </a:solidFill>
                <a:latin typeface="Verdana"/>
                <a:cs typeface="Verdana"/>
              </a:rPr>
              <a:t>at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299.95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example</a:t>
            </a:r>
            <a:r>
              <a:rPr sz="17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95" dirty="0">
                <a:solidFill>
                  <a:srgbClr val="404040"/>
                </a:solidFill>
                <a:latin typeface="Verdana"/>
                <a:cs typeface="Verdana"/>
              </a:rPr>
              <a:t>odd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pricing.</a:t>
            </a:r>
            <a:r>
              <a:rPr sz="1700" spc="-20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Such</a:t>
            </a:r>
            <a:r>
              <a:rPr sz="17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75" dirty="0">
                <a:solidFill>
                  <a:srgbClr val="404040"/>
                </a:solidFill>
                <a:latin typeface="Verdana"/>
                <a:cs typeface="Verdana"/>
              </a:rPr>
              <a:t>adopted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by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5" dirty="0">
                <a:solidFill>
                  <a:srgbClr val="404040"/>
                </a:solidFill>
                <a:latin typeface="Verdana"/>
                <a:cs typeface="Verdana"/>
              </a:rPr>
              <a:t>sellers</a:t>
            </a:r>
            <a:r>
              <a:rPr sz="17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700" spc="-5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2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spc="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6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-95" dirty="0">
                <a:solidFill>
                  <a:srgbClr val="404040"/>
                </a:solidFill>
                <a:latin typeface="Verdana"/>
                <a:cs typeface="Verdana"/>
              </a:rPr>
              <a:t>ty</a:t>
            </a:r>
            <a:r>
              <a:rPr sz="1700" spc="-1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-21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spc="14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700" spc="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8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spc="-9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700" spc="7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700" spc="-22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7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700" spc="-18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 </a:t>
            </a:r>
            <a:r>
              <a:rPr sz="1700"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700" b="1" spc="-225" dirty="0">
                <a:solidFill>
                  <a:srgbClr val="404040"/>
                </a:solidFill>
                <a:latin typeface="Verdana"/>
                <a:cs typeface="Verdana"/>
              </a:rPr>
              <a:t>(ii)</a:t>
            </a:r>
            <a:r>
              <a:rPr sz="1700" b="1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29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b="1" spc="-18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b="1" spc="-204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700" b="1" spc="8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b="1" spc="-180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700" b="1" spc="-9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b="1" spc="-8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b="1" spc="-18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700" b="1" spc="-6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700" b="1" spc="-3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b="1" spc="-65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b="1" spc="-1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b="1" spc="-17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b="1" spc="-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29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b="1" spc="-29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b="1" spc="-3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b="1" spc="-65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b="1" spc="-12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b="1" spc="-23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b="1" spc="-6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700" b="1" spc="-21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endParaRPr sz="1700">
              <a:latin typeface="Verdana"/>
              <a:cs typeface="Verdana"/>
            </a:endParaRPr>
          </a:p>
          <a:p>
            <a:pPr marL="356870" marR="49530" indent="-344805">
              <a:lnSpc>
                <a:spcPct val="80000"/>
              </a:lnSpc>
              <a:spcBef>
                <a:spcPts val="1005"/>
              </a:spcBef>
              <a:tabLst>
                <a:tab pos="356870" algn="l"/>
              </a:tabLst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7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prices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under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14" dirty="0">
                <a:solidFill>
                  <a:srgbClr val="404040"/>
                </a:solidFill>
                <a:latin typeface="Verdana"/>
                <a:cs typeface="Verdana"/>
              </a:rPr>
              <a:t>this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method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30" dirty="0">
                <a:solidFill>
                  <a:srgbClr val="404040"/>
                </a:solidFill>
                <a:latin typeface="Verdana"/>
                <a:cs typeface="Verdana"/>
              </a:rPr>
              <a:t>fixed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at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90" dirty="0">
                <a:solidFill>
                  <a:srgbClr val="404040"/>
                </a:solidFill>
                <a:latin typeface="Verdana"/>
                <a:cs typeface="Verdana"/>
              </a:rPr>
              <a:t>full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number.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7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price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0" dirty="0">
                <a:solidFill>
                  <a:srgbClr val="404040"/>
                </a:solidFill>
                <a:latin typeface="Verdana"/>
                <a:cs typeface="Verdana"/>
              </a:rPr>
              <a:t>settlers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feel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such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700" spc="-5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has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apparent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psychological</a:t>
            </a:r>
            <a:r>
              <a:rPr sz="1700" spc="-1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significance</a:t>
            </a:r>
            <a:r>
              <a:rPr sz="1700" spc="-1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from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viewpoint</a:t>
            </a:r>
            <a:r>
              <a:rPr sz="1700" spc="-1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Verdana"/>
                <a:cs typeface="Verdana"/>
              </a:rPr>
              <a:t>buyers.</a:t>
            </a:r>
            <a:r>
              <a:rPr sz="17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80" dirty="0">
                <a:solidFill>
                  <a:srgbClr val="404040"/>
                </a:solidFill>
                <a:latin typeface="Verdana"/>
                <a:cs typeface="Verdana"/>
              </a:rPr>
              <a:t>This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70" dirty="0">
                <a:solidFill>
                  <a:srgbClr val="404040"/>
                </a:solidFill>
                <a:latin typeface="Verdana"/>
                <a:cs typeface="Verdana"/>
              </a:rPr>
              <a:t>differs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from </a:t>
            </a:r>
            <a:r>
              <a:rPr sz="1700" spc="-5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700" spc="75" dirty="0">
                <a:solidFill>
                  <a:srgbClr val="404040"/>
                </a:solidFill>
                <a:latin typeface="Verdana"/>
                <a:cs typeface="Verdana"/>
              </a:rPr>
              <a:t>concept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700" spc="95" dirty="0">
                <a:solidFill>
                  <a:srgbClr val="404040"/>
                </a:solidFill>
                <a:latin typeface="Verdana"/>
                <a:cs typeface="Verdana"/>
              </a:rPr>
              <a:t>odd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pricing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that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curve 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doesn’t 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necessarily </a:t>
            </a:r>
            <a:r>
              <a:rPr sz="1700" spc="30" dirty="0">
                <a:solidFill>
                  <a:srgbClr val="404040"/>
                </a:solidFill>
                <a:latin typeface="Verdana"/>
                <a:cs typeface="Verdana"/>
              </a:rPr>
              <a:t>have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any 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segments 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positively</a:t>
            </a:r>
            <a:r>
              <a:rPr sz="1700" spc="-2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inclined.</a:t>
            </a:r>
            <a:endParaRPr sz="1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356870" algn="l"/>
              </a:tabLst>
            </a:pPr>
            <a:r>
              <a:rPr sz="1700" spc="-18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b="1" spc="-215" dirty="0">
                <a:solidFill>
                  <a:srgbClr val="404040"/>
                </a:solidFill>
                <a:latin typeface="Verdana"/>
                <a:cs typeface="Verdana"/>
              </a:rPr>
              <a:t>(iii)</a:t>
            </a:r>
            <a:r>
              <a:rPr sz="1700" b="1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295" dirty="0">
                <a:solidFill>
                  <a:srgbClr val="404040"/>
                </a:solidFill>
                <a:latin typeface="Verdana"/>
                <a:cs typeface="Verdana"/>
              </a:rPr>
              <a:t>Pr</a:t>
            </a:r>
            <a:r>
              <a:rPr sz="1700" b="1" spc="-5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b="1" spc="-26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b="1" spc="-27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b="1" spc="-95" dirty="0">
                <a:solidFill>
                  <a:srgbClr val="404040"/>
                </a:solidFill>
                <a:latin typeface="Verdana"/>
                <a:cs typeface="Verdana"/>
              </a:rPr>
              <a:t>ige</a:t>
            </a:r>
            <a:r>
              <a:rPr sz="1700" b="1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29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b="1" spc="-29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b="1" spc="-3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b="1" spc="-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b="1" spc="-12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b="1" spc="-24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b="1" spc="-145" dirty="0">
                <a:solidFill>
                  <a:srgbClr val="404040"/>
                </a:solidFill>
                <a:latin typeface="Verdana"/>
                <a:cs typeface="Verdana"/>
              </a:rPr>
              <a:t>g:</a:t>
            </a:r>
            <a:endParaRPr sz="1700">
              <a:latin typeface="Verdana"/>
              <a:cs typeface="Verdana"/>
            </a:endParaRPr>
          </a:p>
          <a:p>
            <a:pPr marL="356870" marR="5080" indent="-344805">
              <a:lnSpc>
                <a:spcPct val="80100"/>
              </a:lnSpc>
              <a:spcBef>
                <a:spcPts val="980"/>
              </a:spcBef>
              <a:tabLst>
                <a:tab pos="356870" algn="l"/>
              </a:tabLst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Many 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customers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judge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700" spc="-30" dirty="0">
                <a:solidFill>
                  <a:srgbClr val="404040"/>
                </a:solidFill>
                <a:latin typeface="Verdana"/>
                <a:cs typeface="Verdana"/>
              </a:rPr>
              <a:t>quality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product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by 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its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price. 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700" spc="-70" dirty="0">
                <a:solidFill>
                  <a:srgbClr val="404040"/>
                </a:solidFill>
                <a:latin typeface="Verdana"/>
                <a:cs typeface="Verdana"/>
              </a:rPr>
              <a:t>their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opinion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lower </a:t>
            </a:r>
            <a:r>
              <a:rPr sz="1700" spc="30" dirty="0">
                <a:solidFill>
                  <a:srgbClr val="404040"/>
                </a:solidFill>
                <a:latin typeface="Verdana"/>
                <a:cs typeface="Verdana"/>
              </a:rPr>
              <a:t>priced </a:t>
            </a:r>
            <a:r>
              <a:rPr sz="1700" spc="-5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product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700" spc="-85" dirty="0">
                <a:solidFill>
                  <a:srgbClr val="404040"/>
                </a:solidFill>
                <a:latin typeface="Verdana"/>
                <a:cs typeface="Verdana"/>
              </a:rPr>
              <a:t>inferior,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70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35" dirty="0">
                <a:solidFill>
                  <a:srgbClr val="404040"/>
                </a:solidFill>
                <a:latin typeface="Verdana"/>
                <a:cs typeface="Verdana"/>
              </a:rPr>
              <a:t>higher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30" dirty="0">
                <a:solidFill>
                  <a:srgbClr val="404040"/>
                </a:solidFill>
                <a:latin typeface="Verdana"/>
                <a:cs typeface="Verdana"/>
              </a:rPr>
              <a:t>priced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product</a:t>
            </a:r>
            <a:r>
              <a:rPr sz="17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Verdana"/>
                <a:cs typeface="Verdana"/>
              </a:rPr>
              <a:t>superior.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80" dirty="0">
                <a:solidFill>
                  <a:srgbClr val="404040"/>
                </a:solidFill>
                <a:latin typeface="Verdana"/>
                <a:cs typeface="Verdana"/>
              </a:rPr>
              <a:t>This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applied</a:t>
            </a:r>
            <a:r>
              <a:rPr sz="1700" spc="-20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generally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700" spc="-5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luxury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goods.</a:t>
            </a:r>
            <a:endParaRPr sz="1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56870" algn="l"/>
              </a:tabLst>
            </a:pPr>
            <a:r>
              <a:rPr sz="1700" spc="-1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b="1" spc="-285" dirty="0">
                <a:solidFill>
                  <a:srgbClr val="404040"/>
                </a:solidFill>
                <a:latin typeface="Verdana"/>
                <a:cs typeface="Verdana"/>
              </a:rPr>
              <a:t>(</a:t>
            </a:r>
            <a:r>
              <a:rPr sz="1700" b="1" spc="-200" dirty="0">
                <a:solidFill>
                  <a:srgbClr val="404040"/>
                </a:solidFill>
                <a:latin typeface="Verdana"/>
                <a:cs typeface="Verdana"/>
              </a:rPr>
              <a:t>iv)</a:t>
            </a:r>
            <a:r>
              <a:rPr sz="1700" b="1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36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b="1" spc="-23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b="1" spc="-3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b="1" spc="-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b="1" spc="-12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b="1" spc="-24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b="1" spc="-6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700" b="1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17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b="1" spc="-114" dirty="0">
                <a:solidFill>
                  <a:srgbClr val="404040"/>
                </a:solidFill>
                <a:latin typeface="Verdana"/>
                <a:cs typeface="Verdana"/>
              </a:rPr>
              <a:t>t </a:t>
            </a:r>
            <a:r>
              <a:rPr sz="1700" b="1" spc="-29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b="1" spc="-30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b="1" spc="-5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b="1" spc="-85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700" b="1" spc="-8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b="1" spc="-155" dirty="0">
                <a:solidFill>
                  <a:srgbClr val="404040"/>
                </a:solidFill>
                <a:latin typeface="Verdana"/>
                <a:cs typeface="Verdana"/>
              </a:rPr>
              <a:t>iling</a:t>
            </a:r>
            <a:r>
              <a:rPr sz="1700" b="1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b="1" spc="-36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700" b="1" spc="-23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700" b="1" spc="-3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b="1" spc="-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b="1" spc="-5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b="1" spc="-27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b="1" spc="-21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endParaRPr sz="1700">
              <a:latin typeface="Verdana"/>
              <a:cs typeface="Verdana"/>
            </a:endParaRPr>
          </a:p>
          <a:p>
            <a:pPr marL="356870" marR="266065" indent="-344805">
              <a:lnSpc>
                <a:spcPct val="801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7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180" dirty="0">
                <a:solidFill>
                  <a:srgbClr val="404040"/>
                </a:solidFill>
                <a:latin typeface="Verdana"/>
                <a:cs typeface="Verdana"/>
              </a:rPr>
              <a:t>This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kind</a:t>
            </a:r>
            <a:r>
              <a:rPr sz="17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undertaken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meet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competition.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80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700" spc="-1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also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Verdana"/>
                <a:cs typeface="Verdana"/>
              </a:rPr>
              <a:t>called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‘Pricing</a:t>
            </a:r>
            <a:r>
              <a:rPr sz="17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30" dirty="0">
                <a:solidFill>
                  <a:srgbClr val="404040"/>
                </a:solidFill>
                <a:latin typeface="Verdana"/>
                <a:cs typeface="Verdana"/>
              </a:rPr>
              <a:t>at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700" spc="-5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0" dirty="0">
                <a:solidFill>
                  <a:srgbClr val="404040"/>
                </a:solidFill>
                <a:latin typeface="Verdana"/>
                <a:cs typeface="Verdana"/>
              </a:rPr>
              <a:t>market.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Such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strategy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presumes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700" spc="-60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elasticity 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700" spc="60" dirty="0">
                <a:solidFill>
                  <a:srgbClr val="404040"/>
                </a:solidFill>
                <a:latin typeface="Verdana"/>
                <a:cs typeface="Verdana"/>
              </a:rPr>
              <a:t>demand </a:t>
            </a:r>
            <a:r>
              <a:rPr sz="1700" spc="30" dirty="0">
                <a:solidFill>
                  <a:srgbClr val="404040"/>
                </a:solidFill>
                <a:latin typeface="Verdana"/>
                <a:cs typeface="Verdana"/>
              </a:rPr>
              <a:t>below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current </a:t>
            </a:r>
            <a:r>
              <a:rPr sz="1700" spc="-5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price.</a:t>
            </a:r>
            <a:endParaRPr sz="1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7071" y="337660"/>
            <a:ext cx="9893935" cy="6257925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  <a:tabLst>
                <a:tab pos="356870" algn="l"/>
                <a:tab pos="786765" algn="l"/>
              </a:tabLst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b="1" spc="-310" dirty="0">
                <a:solidFill>
                  <a:srgbClr val="404040"/>
                </a:solidFill>
                <a:latin typeface="Verdana"/>
                <a:cs typeface="Verdana"/>
              </a:rPr>
              <a:t>(</a:t>
            </a:r>
            <a:r>
              <a:rPr sz="1800" b="1" spc="-254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800" b="1" spc="-210" dirty="0">
                <a:solidFill>
                  <a:srgbClr val="404040"/>
                </a:solidFill>
                <a:latin typeface="Verdana"/>
                <a:cs typeface="Verdana"/>
              </a:rPr>
              <a:t>)</a:t>
            </a:r>
            <a:r>
              <a:rPr sz="1800" b="1" dirty="0">
                <a:solidFill>
                  <a:srgbClr val="404040"/>
                </a:solidFill>
                <a:latin typeface="Verdana"/>
                <a:cs typeface="Verdana"/>
              </a:rPr>
              <a:t>	</a:t>
            </a:r>
            <a:r>
              <a:rPr sz="1800" b="1" spc="-155" dirty="0">
                <a:solidFill>
                  <a:srgbClr val="404040"/>
                </a:solidFill>
                <a:latin typeface="Verdana"/>
                <a:cs typeface="Verdana"/>
              </a:rPr>
              <a:t>Pric</a:t>
            </a:r>
            <a:r>
              <a:rPr sz="1800" b="1" spc="-18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b="1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215" dirty="0">
                <a:solidFill>
                  <a:srgbClr val="404040"/>
                </a:solidFill>
                <a:latin typeface="Verdana"/>
                <a:cs typeface="Verdana"/>
              </a:rPr>
              <a:t>Li</a:t>
            </a:r>
            <a:r>
              <a:rPr sz="1800" b="1" spc="-31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b="1" spc="-14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b="1" spc="-170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b="1" spc="-225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356870" marR="100965" indent="-344805">
              <a:lnSpc>
                <a:spcPct val="100000"/>
              </a:lnSpc>
              <a:spcBef>
                <a:spcPts val="1005"/>
              </a:spcBef>
              <a:tabLst>
                <a:tab pos="356870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-190" dirty="0">
                <a:solidFill>
                  <a:srgbClr val="404040"/>
                </a:solidFill>
                <a:latin typeface="Verdana"/>
                <a:cs typeface="Verdana"/>
              </a:rPr>
              <a:t>This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policy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8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usually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found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among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retailers.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Technically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closely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related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both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psychological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customary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prices.</a:t>
            </a:r>
            <a:r>
              <a:rPr sz="1800" spc="-1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Under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this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policy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800" spc="-20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decisions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Verdana"/>
                <a:cs typeface="Verdana"/>
              </a:rPr>
              <a:t>made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only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initially</a:t>
            </a:r>
            <a:r>
              <a:rPr sz="1800" spc="-2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such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fixed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prices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remain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constant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over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long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periods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time.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  <a:tabLst>
                <a:tab pos="356870" algn="l"/>
              </a:tabLst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b="1" spc="-310" dirty="0">
                <a:solidFill>
                  <a:srgbClr val="404040"/>
                </a:solidFill>
                <a:latin typeface="Verdana"/>
                <a:cs typeface="Verdana"/>
              </a:rPr>
              <a:t>(</a:t>
            </a:r>
            <a:r>
              <a:rPr sz="1800" b="1" spc="-215" dirty="0">
                <a:solidFill>
                  <a:srgbClr val="404040"/>
                </a:solidFill>
                <a:latin typeface="Verdana"/>
                <a:cs typeface="Verdana"/>
              </a:rPr>
              <a:t>vi</a:t>
            </a:r>
            <a:r>
              <a:rPr sz="1800" b="1" spc="-229" dirty="0">
                <a:solidFill>
                  <a:srgbClr val="404040"/>
                </a:solidFill>
                <a:latin typeface="Verdana"/>
                <a:cs typeface="Verdana"/>
              </a:rPr>
              <a:t>)</a:t>
            </a:r>
            <a:r>
              <a:rPr sz="1800" b="1" spc="-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40" dirty="0">
                <a:solidFill>
                  <a:srgbClr val="404040"/>
                </a:solidFill>
                <a:latin typeface="Verdana"/>
                <a:cs typeface="Verdana"/>
              </a:rPr>
              <a:t>Geo</a:t>
            </a:r>
            <a:r>
              <a:rPr sz="1800" b="1" spc="-30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b="1" spc="-14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b="1" spc="-18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b="1" spc="-6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b="1" spc="-100" dirty="0">
                <a:solidFill>
                  <a:srgbClr val="404040"/>
                </a:solidFill>
                <a:latin typeface="Verdana"/>
                <a:cs typeface="Verdana"/>
              </a:rPr>
              <a:t>hi</a:t>
            </a:r>
            <a:r>
              <a:rPr sz="1800" b="1" spc="-105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b="1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70" dirty="0">
                <a:solidFill>
                  <a:srgbClr val="404040"/>
                </a:solidFill>
                <a:latin typeface="Verdana"/>
                <a:cs typeface="Verdana"/>
              </a:rPr>
              <a:t>Pricin</a:t>
            </a:r>
            <a:r>
              <a:rPr sz="1800" b="1" spc="-204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b="1" spc="-225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356870" marR="696595" indent="-344805">
              <a:lnSpc>
                <a:spcPct val="100000"/>
              </a:lnSpc>
              <a:spcBef>
                <a:spcPts val="985"/>
              </a:spcBef>
              <a:tabLst>
                <a:tab pos="356870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manufacturer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sometimes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adopts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different</a:t>
            </a:r>
            <a:r>
              <a:rPr sz="18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prices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different</a:t>
            </a:r>
            <a:r>
              <a:rPr sz="18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markets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without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creating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any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ill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will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among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customers,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e.g.,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Petrol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priced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depending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upon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distance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from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storage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area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retail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outlet.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6870" algn="l"/>
                <a:tab pos="899794" algn="l"/>
              </a:tabLst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b="1" spc="-310" dirty="0">
                <a:solidFill>
                  <a:srgbClr val="404040"/>
                </a:solidFill>
                <a:latin typeface="Verdana"/>
                <a:cs typeface="Verdana"/>
              </a:rPr>
              <a:t>(</a:t>
            </a:r>
            <a:r>
              <a:rPr sz="1800" b="1" spc="-200" dirty="0">
                <a:solidFill>
                  <a:srgbClr val="404040"/>
                </a:solidFill>
                <a:latin typeface="Verdana"/>
                <a:cs typeface="Verdana"/>
              </a:rPr>
              <a:t>vii</a:t>
            </a:r>
            <a:r>
              <a:rPr sz="1800" b="1" spc="-240" dirty="0">
                <a:solidFill>
                  <a:srgbClr val="404040"/>
                </a:solidFill>
                <a:latin typeface="Verdana"/>
                <a:cs typeface="Verdana"/>
              </a:rPr>
              <a:t>)</a:t>
            </a:r>
            <a:r>
              <a:rPr sz="1800" b="1" dirty="0">
                <a:solidFill>
                  <a:srgbClr val="404040"/>
                </a:solidFill>
                <a:latin typeface="Verdana"/>
                <a:cs typeface="Verdana"/>
              </a:rPr>
              <a:t>	</a:t>
            </a:r>
            <a:r>
              <a:rPr sz="1800" b="1" spc="-22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b="1" spc="-120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b="1" spc="-9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b="1" spc="-18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b="1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70" dirty="0">
                <a:solidFill>
                  <a:srgbClr val="404040"/>
                </a:solidFill>
                <a:latin typeface="Verdana"/>
                <a:cs typeface="Verdana"/>
              </a:rPr>
              <a:t>Pricin</a:t>
            </a:r>
            <a:r>
              <a:rPr sz="1800" b="1" spc="-204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b="1" spc="-225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356870" marR="5080" indent="-344805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When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manufacture 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sells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same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product at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two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or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more different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prices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same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it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‘Dual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Market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Pricing’. </a:t>
            </a:r>
            <a:r>
              <a:rPr sz="1800" spc="-195" dirty="0">
                <a:solidFill>
                  <a:srgbClr val="404040"/>
                </a:solidFill>
                <a:latin typeface="Verdana"/>
                <a:cs typeface="Verdana"/>
              </a:rPr>
              <a:t>This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possible only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if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different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brands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are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marketed. </a:t>
            </a:r>
            <a:r>
              <a:rPr sz="1800" spc="-204" dirty="0">
                <a:solidFill>
                  <a:srgbClr val="404040"/>
                </a:solidFill>
                <a:latin typeface="Verdana"/>
                <a:cs typeface="Verdana"/>
              </a:rPr>
              <a:t>It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adopted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railways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where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passengers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are </a:t>
            </a:r>
            <a:r>
              <a:rPr sz="1800" spc="55" dirty="0">
                <a:solidFill>
                  <a:srgbClr val="404040"/>
                </a:solidFill>
                <a:latin typeface="Verdana"/>
                <a:cs typeface="Verdana"/>
              </a:rPr>
              <a:t>charged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differently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same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journey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traveling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different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classes.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95" dirty="0">
                <a:solidFill>
                  <a:srgbClr val="404040"/>
                </a:solidFill>
                <a:latin typeface="Verdana"/>
                <a:cs typeface="Verdana"/>
              </a:rPr>
              <a:t>This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also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referred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as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‘Discriminatory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Pricing’.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  <a:tab pos="954405" algn="l"/>
              </a:tabLst>
            </a:pPr>
            <a:r>
              <a:rPr sz="1800" spc="-20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b="1" spc="-310" dirty="0">
                <a:solidFill>
                  <a:srgbClr val="404040"/>
                </a:solidFill>
                <a:latin typeface="Verdana"/>
                <a:cs typeface="Verdana"/>
              </a:rPr>
              <a:t>(</a:t>
            </a:r>
            <a:r>
              <a:rPr sz="1800" b="1" spc="-200" dirty="0">
                <a:solidFill>
                  <a:srgbClr val="404040"/>
                </a:solidFill>
                <a:latin typeface="Verdana"/>
                <a:cs typeface="Verdana"/>
              </a:rPr>
              <a:t>viii</a:t>
            </a:r>
            <a:r>
              <a:rPr sz="1800" b="1" spc="-250" dirty="0">
                <a:solidFill>
                  <a:srgbClr val="404040"/>
                </a:solidFill>
                <a:latin typeface="Verdana"/>
                <a:cs typeface="Verdana"/>
              </a:rPr>
              <a:t>)</a:t>
            </a:r>
            <a:r>
              <a:rPr sz="1800" b="1" dirty="0">
                <a:solidFill>
                  <a:srgbClr val="404040"/>
                </a:solidFill>
                <a:latin typeface="Verdana"/>
                <a:cs typeface="Verdana"/>
              </a:rPr>
              <a:t>	</a:t>
            </a:r>
            <a:r>
              <a:rPr sz="1800" b="1" spc="-8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b="1" spc="-6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b="1" spc="-204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b="1" spc="-229" dirty="0">
                <a:solidFill>
                  <a:srgbClr val="404040"/>
                </a:solidFill>
                <a:latin typeface="Verdana"/>
                <a:cs typeface="Verdana"/>
              </a:rPr>
              <a:t>inis</a:t>
            </a:r>
            <a:r>
              <a:rPr sz="1800" b="1" spc="-22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b="1" spc="-120" dirty="0">
                <a:solidFill>
                  <a:srgbClr val="404040"/>
                </a:solidFill>
                <a:latin typeface="Verdana"/>
                <a:cs typeface="Verdana"/>
              </a:rPr>
              <a:t>ere</a:t>
            </a:r>
            <a:r>
              <a:rPr sz="1800" b="1" spc="-13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b="1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170" dirty="0">
                <a:solidFill>
                  <a:srgbClr val="404040"/>
                </a:solidFill>
                <a:latin typeface="Verdana"/>
                <a:cs typeface="Verdana"/>
              </a:rPr>
              <a:t>Pricin</a:t>
            </a:r>
            <a:r>
              <a:rPr sz="1800" b="1" spc="-204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b="1" spc="-225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356870" marR="118110" indent="-344805">
              <a:lnSpc>
                <a:spcPct val="100000"/>
              </a:lnSpc>
              <a:spcBef>
                <a:spcPts val="1010"/>
              </a:spcBef>
              <a:tabLst>
                <a:tab pos="356870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-190" dirty="0">
                <a:solidFill>
                  <a:srgbClr val="404040"/>
                </a:solidFill>
                <a:latin typeface="Verdana"/>
                <a:cs typeface="Verdana"/>
              </a:rPr>
              <a:t>This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applies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practice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pricing</a:t>
            </a:r>
            <a:r>
              <a:rPr sz="18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products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markets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not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on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basis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cost,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competitive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pressures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laws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supply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demand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but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purely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on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basis </a:t>
            </a:r>
            <a:r>
              <a:rPr sz="1800" spc="-6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policy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decisions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sellers.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These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kinds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price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remain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unchanged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substantial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periods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time.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2333" y="648157"/>
            <a:ext cx="856996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b="0" spc="-270" dirty="0">
                <a:latin typeface="Verdana"/>
                <a:cs typeface="Verdana"/>
              </a:rPr>
              <a:t>Pr</a:t>
            </a:r>
            <a:r>
              <a:rPr b="0" spc="-135" dirty="0">
                <a:latin typeface="Verdana"/>
                <a:cs typeface="Verdana"/>
              </a:rPr>
              <a:t>i</a:t>
            </a:r>
            <a:r>
              <a:rPr b="0" spc="55" dirty="0">
                <a:latin typeface="Verdana"/>
                <a:cs typeface="Verdana"/>
              </a:rPr>
              <a:t>cing</a:t>
            </a:r>
            <a:r>
              <a:rPr b="0" spc="-235" dirty="0">
                <a:latin typeface="Verdana"/>
                <a:cs typeface="Verdana"/>
              </a:rPr>
              <a:t> </a:t>
            </a:r>
            <a:r>
              <a:rPr b="0" spc="-350" dirty="0">
                <a:latin typeface="Verdana"/>
                <a:cs typeface="Verdana"/>
              </a:rPr>
              <a:t>s</a:t>
            </a:r>
            <a:r>
              <a:rPr b="0" spc="-285" dirty="0">
                <a:latin typeface="Verdana"/>
                <a:cs typeface="Verdana"/>
              </a:rPr>
              <a:t>t</a:t>
            </a:r>
            <a:r>
              <a:rPr b="0" spc="-120" dirty="0">
                <a:latin typeface="Verdana"/>
                <a:cs typeface="Verdana"/>
              </a:rPr>
              <a:t>ra</a:t>
            </a:r>
            <a:r>
              <a:rPr b="0" spc="-114" dirty="0">
                <a:latin typeface="Verdana"/>
                <a:cs typeface="Verdana"/>
              </a:rPr>
              <a:t>t</a:t>
            </a:r>
            <a:r>
              <a:rPr b="0" spc="150" dirty="0">
                <a:latin typeface="Verdana"/>
                <a:cs typeface="Verdana"/>
              </a:rPr>
              <a:t>e</a:t>
            </a:r>
            <a:r>
              <a:rPr b="0" spc="140" dirty="0">
                <a:latin typeface="Verdana"/>
                <a:cs typeface="Verdana"/>
              </a:rPr>
              <a:t>g</a:t>
            </a:r>
            <a:r>
              <a:rPr b="0" spc="-165" dirty="0">
                <a:latin typeface="Verdana"/>
                <a:cs typeface="Verdana"/>
              </a:rPr>
              <a:t>ie</a:t>
            </a:r>
            <a:r>
              <a:rPr b="0" spc="-175" dirty="0">
                <a:latin typeface="Verdana"/>
                <a:cs typeface="Verdana"/>
              </a:rPr>
              <a:t>s</a:t>
            </a:r>
            <a:r>
              <a:rPr b="0" spc="-400" dirty="0">
                <a:latin typeface="Verdana"/>
                <a:cs typeface="Verdana"/>
              </a:rPr>
              <a:t>-</a:t>
            </a:r>
            <a:r>
              <a:rPr b="0" spc="15" dirty="0">
                <a:latin typeface="Verdana"/>
                <a:cs typeface="Verdana"/>
              </a:rPr>
              <a:t>V</a:t>
            </a:r>
            <a:r>
              <a:rPr b="0" spc="5" dirty="0">
                <a:latin typeface="Verdana"/>
                <a:cs typeface="Verdana"/>
              </a:rPr>
              <a:t>a</a:t>
            </a:r>
            <a:r>
              <a:rPr b="0" spc="35" dirty="0">
                <a:latin typeface="Verdana"/>
                <a:cs typeface="Verdana"/>
              </a:rPr>
              <a:t>l</a:t>
            </a:r>
            <a:r>
              <a:rPr b="0" spc="40" dirty="0">
                <a:latin typeface="Verdana"/>
                <a:cs typeface="Verdana"/>
              </a:rPr>
              <a:t>ue</a:t>
            </a:r>
            <a:r>
              <a:rPr b="0" spc="-155" dirty="0">
                <a:latin typeface="Verdana"/>
                <a:cs typeface="Verdana"/>
              </a:rPr>
              <a:t> </a:t>
            </a:r>
            <a:r>
              <a:rPr b="0" dirty="0">
                <a:latin typeface="Verdana"/>
                <a:cs typeface="Verdana"/>
              </a:rPr>
              <a:t>ba</a:t>
            </a:r>
            <a:r>
              <a:rPr b="0" spc="15" dirty="0">
                <a:latin typeface="Verdana"/>
                <a:cs typeface="Verdana"/>
              </a:rPr>
              <a:t>s</a:t>
            </a:r>
            <a:r>
              <a:rPr b="0" spc="150" dirty="0">
                <a:latin typeface="Verdana"/>
                <a:cs typeface="Verdana"/>
              </a:rPr>
              <a:t>e</a:t>
            </a:r>
            <a:r>
              <a:rPr b="0" spc="-60" dirty="0">
                <a:latin typeface="Verdana"/>
                <a:cs typeface="Verdana"/>
              </a:rPr>
              <a:t>d</a:t>
            </a:r>
            <a:r>
              <a:rPr b="0" spc="-35" dirty="0">
                <a:latin typeface="Verdana"/>
                <a:cs typeface="Verdana"/>
              </a:rPr>
              <a:t>,</a:t>
            </a:r>
            <a:r>
              <a:rPr b="0" spc="-220" dirty="0">
                <a:latin typeface="Verdana"/>
                <a:cs typeface="Verdana"/>
              </a:rPr>
              <a:t> </a:t>
            </a:r>
            <a:r>
              <a:rPr b="0" spc="-25" dirty="0">
                <a:latin typeface="Verdana"/>
                <a:cs typeface="Verdana"/>
              </a:rPr>
              <a:t>Cost</a:t>
            </a:r>
            <a:r>
              <a:rPr b="0" spc="-250" dirty="0">
                <a:latin typeface="Verdana"/>
                <a:cs typeface="Verdana"/>
              </a:rPr>
              <a:t> </a:t>
            </a:r>
            <a:r>
              <a:rPr b="0" dirty="0">
                <a:latin typeface="Verdana"/>
                <a:cs typeface="Verdana"/>
              </a:rPr>
              <a:t>ba</a:t>
            </a:r>
            <a:r>
              <a:rPr b="0" spc="15" dirty="0">
                <a:latin typeface="Verdana"/>
                <a:cs typeface="Verdana"/>
              </a:rPr>
              <a:t>s</a:t>
            </a:r>
            <a:r>
              <a:rPr b="0" spc="150" dirty="0">
                <a:latin typeface="Verdana"/>
                <a:cs typeface="Verdana"/>
              </a:rPr>
              <a:t>e</a:t>
            </a:r>
            <a:r>
              <a:rPr b="0" spc="-45" dirty="0">
                <a:latin typeface="Verdana"/>
                <a:cs typeface="Verdana"/>
              </a:rPr>
              <a:t>d,  </a:t>
            </a:r>
            <a:r>
              <a:rPr b="0" spc="-40" dirty="0">
                <a:latin typeface="Verdana"/>
                <a:cs typeface="Verdana"/>
              </a:rPr>
              <a:t>Market</a:t>
            </a:r>
            <a:r>
              <a:rPr b="0" spc="-200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based,</a:t>
            </a:r>
            <a:r>
              <a:rPr b="0" spc="-245" dirty="0">
                <a:latin typeface="Verdana"/>
                <a:cs typeface="Verdana"/>
              </a:rPr>
              <a:t> </a:t>
            </a:r>
            <a:r>
              <a:rPr b="0" spc="-20" dirty="0">
                <a:latin typeface="Verdana"/>
                <a:cs typeface="Verdana"/>
              </a:rPr>
              <a:t>Competitor</a:t>
            </a:r>
            <a:r>
              <a:rPr b="0" spc="-150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based,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91689" marR="82550" indent="-344805">
              <a:lnSpc>
                <a:spcPct val="100000"/>
              </a:lnSpc>
              <a:spcBef>
                <a:spcPts val="100"/>
              </a:spcBef>
              <a:tabLst>
                <a:tab pos="2091689" algn="l"/>
              </a:tabLst>
            </a:pPr>
            <a:r>
              <a:rPr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dirty="0"/>
              <a:t>Value-based </a:t>
            </a:r>
            <a:r>
              <a:rPr spc="-10" dirty="0"/>
              <a:t>pricing </a:t>
            </a:r>
            <a:r>
              <a:rPr spc="-180" dirty="0"/>
              <a:t>is </a:t>
            </a:r>
            <a:r>
              <a:rPr spc="145" dirty="0"/>
              <a:t>a </a:t>
            </a:r>
            <a:r>
              <a:rPr spc="-65" dirty="0"/>
              <a:t>strategy </a:t>
            </a:r>
            <a:r>
              <a:rPr spc="5" dirty="0"/>
              <a:t>of </a:t>
            </a:r>
            <a:r>
              <a:rPr spc="-65" dirty="0"/>
              <a:t>setting </a:t>
            </a:r>
            <a:r>
              <a:rPr spc="-25" dirty="0"/>
              <a:t>prices </a:t>
            </a:r>
            <a:r>
              <a:rPr spc="-90" dirty="0"/>
              <a:t>primarily </a:t>
            </a:r>
            <a:r>
              <a:rPr spc="40" dirty="0"/>
              <a:t>based </a:t>
            </a:r>
            <a:r>
              <a:rPr spc="20" dirty="0"/>
              <a:t>on </a:t>
            </a:r>
            <a:r>
              <a:rPr spc="145" dirty="0"/>
              <a:t>a </a:t>
            </a:r>
            <a:r>
              <a:rPr spc="150" dirty="0"/>
              <a:t> </a:t>
            </a:r>
            <a:r>
              <a:rPr spc="229" dirty="0"/>
              <a:t>c</a:t>
            </a:r>
            <a:r>
              <a:rPr spc="-60" dirty="0"/>
              <a:t>onsu</a:t>
            </a:r>
            <a:r>
              <a:rPr spc="-100" dirty="0"/>
              <a:t>m</a:t>
            </a:r>
            <a:r>
              <a:rPr spc="95" dirty="0"/>
              <a:t>e</a:t>
            </a:r>
            <a:r>
              <a:rPr spc="-225" dirty="0"/>
              <a:t>r</a:t>
            </a:r>
            <a:r>
              <a:rPr spc="-185" dirty="0"/>
              <a:t>'s</a:t>
            </a:r>
            <a:r>
              <a:rPr spc="-155" dirty="0"/>
              <a:t> </a:t>
            </a:r>
            <a:r>
              <a:rPr spc="-15" dirty="0"/>
              <a:t>pe</a:t>
            </a:r>
            <a:r>
              <a:rPr dirty="0"/>
              <a:t>r</a:t>
            </a:r>
            <a:r>
              <a:rPr spc="229" dirty="0"/>
              <a:t>c</a:t>
            </a:r>
            <a:r>
              <a:rPr spc="95" dirty="0"/>
              <a:t>e</a:t>
            </a:r>
            <a:r>
              <a:rPr spc="-114" dirty="0"/>
              <a:t>i</a:t>
            </a:r>
            <a:r>
              <a:rPr spc="-85" dirty="0"/>
              <a:t>v</a:t>
            </a:r>
            <a:r>
              <a:rPr spc="95" dirty="0"/>
              <a:t>e</a:t>
            </a:r>
            <a:r>
              <a:rPr spc="110" dirty="0"/>
              <a:t>d</a:t>
            </a:r>
            <a:r>
              <a:rPr spc="-140" dirty="0"/>
              <a:t> </a:t>
            </a:r>
            <a:r>
              <a:rPr u="sng" spc="-85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v</a:t>
            </a:r>
            <a:r>
              <a:rPr u="sng" spc="135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a</a:t>
            </a:r>
            <a:r>
              <a:rPr u="sng" spc="-60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l</a:t>
            </a:r>
            <a:r>
              <a:rPr u="sng" spc="-120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u</a:t>
            </a:r>
            <a:r>
              <a:rPr u="sng" spc="95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e</a:t>
            </a:r>
            <a:r>
              <a:rPr u="sng" spc="-105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 </a:t>
            </a:r>
            <a:r>
              <a:rPr u="sng" spc="85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o</a:t>
            </a:r>
            <a:r>
              <a:rPr u="sng" spc="-70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f</a:t>
            </a:r>
            <a:r>
              <a:rPr u="sng" spc="-150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 </a:t>
            </a:r>
            <a:r>
              <a:rPr u="sng" spc="145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a</a:t>
            </a:r>
            <a:r>
              <a:rPr u="sng" spc="-140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 </a:t>
            </a:r>
            <a:r>
              <a:rPr u="sng" spc="-80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p</a:t>
            </a:r>
            <a:r>
              <a:rPr u="sng" spc="-40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r</a:t>
            </a:r>
            <a:r>
              <a:rPr u="sng" spc="95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o</a:t>
            </a:r>
            <a:r>
              <a:rPr u="sng" spc="85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d</a:t>
            </a:r>
            <a:r>
              <a:rPr u="sng" spc="-40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u</a:t>
            </a:r>
            <a:r>
              <a:rPr u="sng" spc="229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c</a:t>
            </a:r>
            <a:r>
              <a:rPr u="sng" spc="-100" dirty="0">
                <a:solidFill>
                  <a:srgbClr val="2C9FF0"/>
                </a:solidFill>
                <a:uFill>
                  <a:solidFill>
                    <a:srgbClr val="2C9FF0"/>
                  </a:solidFill>
                </a:uFill>
                <a:hlinkClick r:id="rId2"/>
              </a:rPr>
              <a:t>t</a:t>
            </a:r>
            <a:r>
              <a:rPr spc="-120" dirty="0">
                <a:solidFill>
                  <a:srgbClr val="2C9FF0"/>
                </a:solidFill>
                <a:hlinkClick r:id="rId2"/>
              </a:rPr>
              <a:t> </a:t>
            </a:r>
            <a:r>
              <a:rPr spc="-75" dirty="0"/>
              <a:t>or</a:t>
            </a:r>
            <a:r>
              <a:rPr spc="-150" dirty="0"/>
              <a:t> </a:t>
            </a:r>
            <a:r>
              <a:rPr spc="-140" dirty="0"/>
              <a:t>se</a:t>
            </a:r>
            <a:r>
              <a:rPr spc="-95" dirty="0"/>
              <a:t>r</a:t>
            </a:r>
            <a:r>
              <a:rPr spc="-85" dirty="0"/>
              <a:t>v</a:t>
            </a:r>
            <a:r>
              <a:rPr spc="-114" dirty="0"/>
              <a:t>i</a:t>
            </a:r>
            <a:r>
              <a:rPr spc="229" dirty="0"/>
              <a:t>c</a:t>
            </a:r>
            <a:r>
              <a:rPr spc="95" dirty="0"/>
              <a:t>e</a:t>
            </a:r>
            <a:r>
              <a:rPr spc="-160" dirty="0"/>
              <a:t>.</a:t>
            </a:r>
            <a:r>
              <a:rPr spc="-170" dirty="0"/>
              <a:t> </a:t>
            </a:r>
            <a:r>
              <a:rPr spc="-10" dirty="0"/>
              <a:t>V</a:t>
            </a:r>
            <a:r>
              <a:rPr spc="135" dirty="0"/>
              <a:t>a</a:t>
            </a:r>
            <a:r>
              <a:rPr spc="-60" dirty="0"/>
              <a:t>l</a:t>
            </a:r>
            <a:r>
              <a:rPr spc="-120" dirty="0"/>
              <a:t>u</a:t>
            </a:r>
            <a:r>
              <a:rPr spc="95" dirty="0"/>
              <a:t>e</a:t>
            </a:r>
            <a:r>
              <a:rPr spc="-105" dirty="0"/>
              <a:t> </a:t>
            </a:r>
            <a:r>
              <a:rPr spc="-80" dirty="0"/>
              <a:t>p</a:t>
            </a:r>
            <a:r>
              <a:rPr spc="-45" dirty="0"/>
              <a:t>r</a:t>
            </a:r>
            <a:r>
              <a:rPr spc="-114" dirty="0"/>
              <a:t>i</a:t>
            </a:r>
            <a:r>
              <a:rPr spc="229" dirty="0"/>
              <a:t>c</a:t>
            </a:r>
            <a:r>
              <a:rPr spc="-114" dirty="0"/>
              <a:t>i</a:t>
            </a:r>
            <a:r>
              <a:rPr spc="-45" dirty="0"/>
              <a:t>n</a:t>
            </a:r>
            <a:r>
              <a:rPr spc="85" dirty="0"/>
              <a:t>g</a:t>
            </a:r>
            <a:r>
              <a:rPr spc="-190" dirty="0"/>
              <a:t> </a:t>
            </a:r>
            <a:r>
              <a:rPr spc="-114" dirty="0"/>
              <a:t>i</a:t>
            </a:r>
            <a:r>
              <a:rPr spc="-190" dirty="0"/>
              <a:t>s  </a:t>
            </a:r>
            <a:r>
              <a:rPr spc="-20" dirty="0"/>
              <a:t>customer-focused</a:t>
            </a:r>
            <a:r>
              <a:rPr spc="-145" dirty="0"/>
              <a:t> </a:t>
            </a:r>
            <a:r>
              <a:rPr spc="-30" dirty="0"/>
              <a:t>pricing,</a:t>
            </a:r>
            <a:r>
              <a:rPr spc="-200" dirty="0"/>
              <a:t> </a:t>
            </a:r>
            <a:r>
              <a:rPr spc="5" dirty="0"/>
              <a:t>meaning</a:t>
            </a:r>
            <a:r>
              <a:rPr spc="-140" dirty="0"/>
              <a:t> </a:t>
            </a:r>
            <a:r>
              <a:rPr spc="15" dirty="0"/>
              <a:t>companies</a:t>
            </a:r>
            <a:r>
              <a:rPr spc="-125" dirty="0"/>
              <a:t> </a:t>
            </a:r>
            <a:r>
              <a:rPr spc="20" dirty="0"/>
              <a:t>base</a:t>
            </a:r>
            <a:r>
              <a:rPr spc="-135" dirty="0"/>
              <a:t> </a:t>
            </a:r>
            <a:r>
              <a:rPr spc="-80" dirty="0"/>
              <a:t>their</a:t>
            </a:r>
            <a:r>
              <a:rPr spc="-145" dirty="0"/>
              <a:t> </a:t>
            </a:r>
            <a:r>
              <a:rPr spc="-10" dirty="0"/>
              <a:t>pricing</a:t>
            </a:r>
            <a:r>
              <a:rPr spc="-210" dirty="0"/>
              <a:t> </a:t>
            </a:r>
            <a:r>
              <a:rPr spc="20" dirty="0"/>
              <a:t>on</a:t>
            </a:r>
            <a:r>
              <a:rPr spc="-130" dirty="0"/>
              <a:t> </a:t>
            </a:r>
            <a:r>
              <a:rPr spc="25" dirty="0"/>
              <a:t>how </a:t>
            </a:r>
            <a:r>
              <a:rPr spc="-620" dirty="0"/>
              <a:t> </a:t>
            </a:r>
            <a:r>
              <a:rPr spc="-100" dirty="0"/>
              <a:t>m</a:t>
            </a:r>
            <a:r>
              <a:rPr spc="-40" dirty="0"/>
              <a:t>u</a:t>
            </a:r>
            <a:r>
              <a:rPr spc="229" dirty="0"/>
              <a:t>c</a:t>
            </a:r>
            <a:r>
              <a:rPr spc="-45" dirty="0"/>
              <a:t>h</a:t>
            </a:r>
            <a:r>
              <a:rPr spc="-135" dirty="0"/>
              <a:t> </a:t>
            </a:r>
            <a:r>
              <a:rPr spc="-15" dirty="0"/>
              <a:t>the</a:t>
            </a:r>
            <a:r>
              <a:rPr spc="-130" dirty="0"/>
              <a:t> </a:t>
            </a:r>
            <a:r>
              <a:rPr spc="235" dirty="0"/>
              <a:t>c</a:t>
            </a:r>
            <a:r>
              <a:rPr spc="-40" dirty="0"/>
              <a:t>u</a:t>
            </a:r>
            <a:r>
              <a:rPr spc="-200" dirty="0"/>
              <a:t>s</a:t>
            </a:r>
            <a:r>
              <a:rPr spc="-165" dirty="0"/>
              <a:t>t</a:t>
            </a:r>
            <a:r>
              <a:rPr spc="5" dirty="0"/>
              <a:t>o</a:t>
            </a:r>
            <a:r>
              <a:rPr spc="-30" dirty="0"/>
              <a:t>m</a:t>
            </a:r>
            <a:r>
              <a:rPr spc="95" dirty="0"/>
              <a:t>e</a:t>
            </a:r>
            <a:r>
              <a:rPr spc="-229" dirty="0"/>
              <a:t>r</a:t>
            </a:r>
            <a:r>
              <a:rPr spc="-100" dirty="0"/>
              <a:t> </a:t>
            </a:r>
            <a:r>
              <a:rPr spc="-25" dirty="0"/>
              <a:t>bel</a:t>
            </a:r>
            <a:r>
              <a:rPr spc="15" dirty="0"/>
              <a:t>i</a:t>
            </a:r>
            <a:r>
              <a:rPr spc="95" dirty="0"/>
              <a:t>e</a:t>
            </a:r>
            <a:r>
              <a:rPr spc="-85" dirty="0"/>
              <a:t>v</a:t>
            </a:r>
            <a:r>
              <a:rPr spc="95" dirty="0"/>
              <a:t>e</a:t>
            </a:r>
            <a:r>
              <a:rPr spc="-240" dirty="0"/>
              <a:t>s</a:t>
            </a:r>
            <a:r>
              <a:rPr spc="-135" dirty="0"/>
              <a:t> </a:t>
            </a:r>
            <a:r>
              <a:rPr spc="145" dirty="0"/>
              <a:t>a</a:t>
            </a:r>
            <a:r>
              <a:rPr spc="-160" dirty="0"/>
              <a:t> </a:t>
            </a:r>
            <a:r>
              <a:rPr spc="-80" dirty="0"/>
              <a:t>p</a:t>
            </a:r>
            <a:r>
              <a:rPr spc="-45" dirty="0"/>
              <a:t>r</a:t>
            </a:r>
            <a:r>
              <a:rPr spc="95" dirty="0"/>
              <a:t>o</a:t>
            </a:r>
            <a:r>
              <a:rPr spc="85" dirty="0"/>
              <a:t>d</a:t>
            </a:r>
            <a:r>
              <a:rPr spc="-40" dirty="0"/>
              <a:t>u</a:t>
            </a:r>
            <a:r>
              <a:rPr spc="229" dirty="0"/>
              <a:t>c</a:t>
            </a:r>
            <a:r>
              <a:rPr spc="-100" dirty="0"/>
              <a:t>t</a:t>
            </a:r>
            <a:r>
              <a:rPr spc="-145" dirty="0"/>
              <a:t> </a:t>
            </a:r>
            <a:r>
              <a:rPr spc="-110" dirty="0"/>
              <a:t>i</a:t>
            </a:r>
            <a:r>
              <a:rPr spc="-240" dirty="0"/>
              <a:t>s</a:t>
            </a:r>
            <a:r>
              <a:rPr spc="-160" dirty="0"/>
              <a:t> </a:t>
            </a:r>
            <a:r>
              <a:rPr spc="10" dirty="0"/>
              <a:t>w</a:t>
            </a:r>
            <a:r>
              <a:rPr spc="-85" dirty="0"/>
              <a:t>o</a:t>
            </a:r>
            <a:r>
              <a:rPr spc="-55" dirty="0"/>
              <a:t>r</a:t>
            </a:r>
            <a:r>
              <a:rPr spc="-114" dirty="0"/>
              <a:t>t</a:t>
            </a:r>
            <a:r>
              <a:rPr spc="-45" dirty="0"/>
              <a:t>h</a:t>
            </a:r>
            <a:r>
              <a:rPr spc="-160" dirty="0"/>
              <a:t>.</a:t>
            </a:r>
          </a:p>
          <a:p>
            <a:pPr marL="2091689" marR="5080" indent="-344805">
              <a:lnSpc>
                <a:spcPct val="100000"/>
              </a:lnSpc>
              <a:spcBef>
                <a:spcPts val="1010"/>
              </a:spcBef>
              <a:tabLst>
                <a:tab pos="2091689" algn="l"/>
              </a:tabLst>
            </a:pPr>
            <a:r>
              <a:rPr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dirty="0"/>
              <a:t>Value-based </a:t>
            </a:r>
            <a:r>
              <a:rPr spc="-10" dirty="0"/>
              <a:t>pricing </a:t>
            </a:r>
            <a:r>
              <a:rPr spc="-180" dirty="0"/>
              <a:t>is </a:t>
            </a:r>
            <a:r>
              <a:rPr spc="-35" dirty="0"/>
              <a:t>different </a:t>
            </a:r>
            <a:r>
              <a:rPr spc="-15" dirty="0"/>
              <a:t>than </a:t>
            </a:r>
            <a:r>
              <a:rPr spc="-105" dirty="0"/>
              <a:t>"cost-plus" </a:t>
            </a:r>
            <a:r>
              <a:rPr spc="-35" dirty="0"/>
              <a:t>pricing, </a:t>
            </a:r>
            <a:r>
              <a:rPr spc="10" dirty="0"/>
              <a:t>which </a:t>
            </a:r>
            <a:r>
              <a:rPr spc="-30" dirty="0"/>
              <a:t>factors </a:t>
            </a:r>
            <a:r>
              <a:rPr spc="-20" dirty="0"/>
              <a:t>the </a:t>
            </a:r>
            <a:r>
              <a:rPr spc="-620" dirty="0"/>
              <a:t> </a:t>
            </a:r>
            <a:r>
              <a:rPr spc="-60" dirty="0"/>
              <a:t>costs </a:t>
            </a:r>
            <a:r>
              <a:rPr spc="5" dirty="0"/>
              <a:t>of production </a:t>
            </a:r>
            <a:r>
              <a:rPr spc="-50" dirty="0"/>
              <a:t>into </a:t>
            </a:r>
            <a:r>
              <a:rPr spc="-20" dirty="0"/>
              <a:t>the </a:t>
            </a:r>
            <a:r>
              <a:rPr spc="-10" dirty="0"/>
              <a:t>pricing </a:t>
            </a:r>
            <a:r>
              <a:rPr spc="5" dirty="0"/>
              <a:t>calculation. </a:t>
            </a:r>
            <a:r>
              <a:rPr spc="15" dirty="0"/>
              <a:t>Companies </a:t>
            </a:r>
            <a:r>
              <a:rPr spc="-30" dirty="0"/>
              <a:t>that </a:t>
            </a:r>
            <a:r>
              <a:rPr spc="-35" dirty="0"/>
              <a:t>offer </a:t>
            </a:r>
            <a:r>
              <a:rPr spc="-30" dirty="0"/>
              <a:t> </a:t>
            </a:r>
            <a:r>
              <a:rPr spc="-10" dirty="0"/>
              <a:t>unique</a:t>
            </a:r>
            <a:r>
              <a:rPr spc="-175" dirty="0"/>
              <a:t> </a:t>
            </a:r>
            <a:r>
              <a:rPr spc="-70" dirty="0"/>
              <a:t>or</a:t>
            </a:r>
            <a:r>
              <a:rPr spc="-125" dirty="0"/>
              <a:t> </a:t>
            </a:r>
            <a:r>
              <a:rPr spc="-60" dirty="0"/>
              <a:t>highly</a:t>
            </a:r>
            <a:r>
              <a:rPr spc="-150" dirty="0"/>
              <a:t> </a:t>
            </a:r>
            <a:r>
              <a:rPr spc="10" dirty="0"/>
              <a:t>valuable</a:t>
            </a:r>
            <a:r>
              <a:rPr spc="-100" dirty="0"/>
              <a:t> </a:t>
            </a:r>
            <a:r>
              <a:rPr spc="-45" dirty="0"/>
              <a:t>features</a:t>
            </a:r>
            <a:r>
              <a:rPr spc="-155" dirty="0"/>
              <a:t> </a:t>
            </a:r>
            <a:r>
              <a:rPr spc="-70" dirty="0"/>
              <a:t>or</a:t>
            </a:r>
            <a:r>
              <a:rPr spc="-145" dirty="0"/>
              <a:t> </a:t>
            </a:r>
            <a:r>
              <a:rPr spc="-60" dirty="0"/>
              <a:t>services</a:t>
            </a:r>
            <a:r>
              <a:rPr spc="-150" dirty="0"/>
              <a:t> </a:t>
            </a:r>
            <a:r>
              <a:rPr spc="5" dirty="0"/>
              <a:t>are</a:t>
            </a:r>
            <a:r>
              <a:rPr spc="-145" dirty="0"/>
              <a:t> </a:t>
            </a:r>
            <a:r>
              <a:rPr spc="-30" dirty="0"/>
              <a:t>better</a:t>
            </a:r>
            <a:r>
              <a:rPr spc="-125" dirty="0"/>
              <a:t> </a:t>
            </a:r>
            <a:r>
              <a:rPr spc="-15" dirty="0"/>
              <a:t>positioned</a:t>
            </a:r>
            <a:r>
              <a:rPr spc="-155" dirty="0"/>
              <a:t> </a:t>
            </a:r>
            <a:r>
              <a:rPr spc="-15" dirty="0"/>
              <a:t>to</a:t>
            </a:r>
            <a:r>
              <a:rPr spc="-130" dirty="0"/>
              <a:t> </a:t>
            </a:r>
            <a:r>
              <a:rPr spc="-10" dirty="0"/>
              <a:t>take </a:t>
            </a:r>
            <a:r>
              <a:rPr spc="-620" dirty="0"/>
              <a:t> </a:t>
            </a:r>
            <a:r>
              <a:rPr spc="50" dirty="0"/>
              <a:t>advantage </a:t>
            </a:r>
            <a:r>
              <a:rPr spc="5" dirty="0"/>
              <a:t>of </a:t>
            </a:r>
            <a:r>
              <a:rPr spc="-20" dirty="0"/>
              <a:t>the </a:t>
            </a:r>
            <a:r>
              <a:rPr spc="-5" dirty="0"/>
              <a:t>value </a:t>
            </a:r>
            <a:r>
              <a:rPr spc="-10" dirty="0"/>
              <a:t>pricing </a:t>
            </a:r>
            <a:r>
              <a:rPr spc="5" dirty="0"/>
              <a:t>model </a:t>
            </a:r>
            <a:r>
              <a:rPr spc="-15" dirty="0"/>
              <a:t>than </a:t>
            </a:r>
            <a:r>
              <a:rPr spc="15" dirty="0"/>
              <a:t>companies </a:t>
            </a:r>
            <a:r>
              <a:rPr spc="5" dirty="0"/>
              <a:t>which </a:t>
            </a:r>
            <a:r>
              <a:rPr spc="-20" dirty="0"/>
              <a:t>chiefly </a:t>
            </a:r>
            <a:r>
              <a:rPr spc="-110" dirty="0"/>
              <a:t>sell </a:t>
            </a:r>
            <a:r>
              <a:rPr spc="-620" dirty="0"/>
              <a:t> </a:t>
            </a:r>
            <a:r>
              <a:rPr dirty="0"/>
              <a:t>commoditized</a:t>
            </a:r>
            <a:r>
              <a:rPr spc="-125" dirty="0"/>
              <a:t> </a:t>
            </a:r>
            <a:r>
              <a:rPr spc="-105" dirty="0"/>
              <a:t>items.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C9F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1481</Words>
  <Application>Microsoft Office PowerPoint</Application>
  <PresentationFormat>Widescreen</PresentationFormat>
  <Paragraphs>90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Calibri</vt:lpstr>
      <vt:lpstr>Georgia</vt:lpstr>
      <vt:lpstr>Microsoft Sans Serif</vt:lpstr>
      <vt:lpstr>Times New Roman</vt:lpstr>
      <vt:lpstr>Verdana</vt:lpstr>
      <vt:lpstr>Office Theme</vt:lpstr>
      <vt:lpstr>Unit-3, Marketing Management</vt:lpstr>
      <vt:lpstr>Concept and Meaning of Price and Pricing</vt:lpstr>
      <vt:lpstr>PowerPoint Presentation</vt:lpstr>
      <vt:lpstr>Pricing - Factors affecting pricing</vt:lpstr>
      <vt:lpstr>Cont….</vt:lpstr>
      <vt:lpstr>External Factors</vt:lpstr>
      <vt:lpstr>Pricing – Various Kinds of Pricing for their  Various Products</vt:lpstr>
      <vt:lpstr>PowerPoint Presentation</vt:lpstr>
      <vt:lpstr>Pricing strategies-Value based, Cost based,  Market based, Competitor based,</vt:lpstr>
      <vt:lpstr>Cost Based Pricing strategy</vt:lpstr>
      <vt:lpstr>Market Based Pricing</vt:lpstr>
      <vt:lpstr>Competition-Based Pricing</vt:lpstr>
      <vt:lpstr>New product pricing Methods of  pricing</vt:lpstr>
      <vt:lpstr>PowerPoint Presentation</vt:lpstr>
      <vt:lpstr>Strategies</vt:lpstr>
      <vt:lpstr>What is Distribution Channel (Place)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and Meaning of Price and Pricing</dc:title>
  <dc:creator>Dr. Bharti Shukla</dc:creator>
  <cp:lastModifiedBy>Bharti Shukla</cp:lastModifiedBy>
  <cp:revision>4</cp:revision>
  <dcterms:created xsi:type="dcterms:W3CDTF">2024-01-08T05:04:00Z</dcterms:created>
  <dcterms:modified xsi:type="dcterms:W3CDTF">2024-07-02T10:44:46Z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2024-01-08T00:00:00Z</vt:filetime>
  </property>
</Properties>
</file>