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91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4" r:id="rId25"/>
    <p:sldId id="286" r:id="rId26"/>
    <p:sldId id="287" r:id="rId27"/>
    <p:sldId id="288" r:id="rId28"/>
    <p:sldId id="289" r:id="rId29"/>
    <p:sldId id="290" r:id="rId30"/>
    <p:sldId id="266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55"/>
            <a:ext cx="9143999" cy="102615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98834" y="0"/>
            <a:ext cx="4745164" cy="60006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7904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22" y="52323"/>
            <a:ext cx="9145584" cy="9019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2050" y="1639900"/>
            <a:ext cx="7819898" cy="216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2050" y="1639900"/>
            <a:ext cx="7819898" cy="216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90800" y="3276600"/>
            <a:ext cx="3352800" cy="12259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onstantia"/>
                <a:cs typeface="Constantia"/>
              </a:rPr>
              <a:t>MEANING</a:t>
            </a:r>
            <a:r>
              <a:rPr sz="2000" spc="-6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rgbClr val="FFFFFF"/>
                </a:solidFill>
                <a:latin typeface="Constantia"/>
                <a:cs typeface="Constantia"/>
              </a:rPr>
              <a:t>AND</a:t>
            </a:r>
            <a:r>
              <a:rPr sz="20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Constantia"/>
                <a:cs typeface="Constantia"/>
              </a:rPr>
              <a:t>TYPES</a:t>
            </a:r>
            <a:endParaRPr sz="20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20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Constantia"/>
              <a:cs typeface="Constantia"/>
            </a:endParaRPr>
          </a:p>
          <a:p>
            <a:pPr marL="250190" marR="246379" indent="2540" algn="ctr">
              <a:lnSpc>
                <a:spcPct val="100000"/>
              </a:lnSpc>
            </a:pPr>
            <a:r>
              <a:rPr sz="2000" spc="-60" dirty="0">
                <a:solidFill>
                  <a:srgbClr val="FFFFFF"/>
                </a:solidFill>
                <a:latin typeface="Constantia"/>
                <a:cs typeface="Constantia"/>
              </a:rPr>
              <a:t>Dr.</a:t>
            </a:r>
            <a:r>
              <a:rPr sz="20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nstantia"/>
                <a:cs typeface="Constantia"/>
              </a:rPr>
              <a:t>Bharti</a:t>
            </a:r>
            <a:r>
              <a:rPr sz="2000" spc="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nstantia"/>
                <a:cs typeface="Constantia"/>
              </a:rPr>
              <a:t>Shukla </a:t>
            </a:r>
            <a:r>
              <a:rPr sz="20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E9705-5989-481C-85E3-91FCFDC20FE8}"/>
              </a:ext>
            </a:extLst>
          </p:cNvPr>
          <p:cNvSpPr txBox="1"/>
          <p:nvPr/>
        </p:nvSpPr>
        <p:spPr>
          <a:xfrm>
            <a:off x="1797978" y="1284270"/>
            <a:ext cx="5288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solidFill>
                  <a:schemeClr val="bg1"/>
                </a:solidFill>
              </a:rPr>
              <a:t>Elasticity of Demand</a:t>
            </a:r>
          </a:p>
          <a:p>
            <a:pPr algn="ctr"/>
            <a:r>
              <a:rPr lang="en-IN" sz="3600" dirty="0">
                <a:solidFill>
                  <a:schemeClr val="bg1"/>
                </a:solidFill>
              </a:rPr>
              <a:t>Price, Income and Cross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28601"/>
            <a:ext cx="845566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3600" spc="-10" dirty="0"/>
              <a:t>Income Elasticity of Demand</a:t>
            </a:r>
            <a:br>
              <a:rPr lang="en-IN" sz="3600" spc="-10" dirty="0"/>
            </a:b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9453"/>
            <a:ext cx="8150860" cy="33618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en-IN" sz="3600" spc="-5" dirty="0">
                <a:solidFill>
                  <a:srgbClr val="375F92"/>
                </a:solidFill>
                <a:latin typeface="Cambria"/>
                <a:cs typeface="Cambria"/>
              </a:rPr>
              <a:t>Definition</a:t>
            </a: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endParaRPr lang="en-IN" sz="3600" spc="-5" dirty="0">
              <a:solidFill>
                <a:srgbClr val="375F92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600" spc="-5" dirty="0">
                <a:solidFill>
                  <a:srgbClr val="375F92"/>
                </a:solidFill>
                <a:latin typeface="Cambria"/>
                <a:cs typeface="Cambria"/>
              </a:rPr>
              <a:t>Other things </a:t>
            </a:r>
            <a:r>
              <a:rPr sz="3600" spc="-10" dirty="0">
                <a:solidFill>
                  <a:srgbClr val="375F92"/>
                </a:solidFill>
                <a:latin typeface="Cambria"/>
                <a:cs typeface="Cambria"/>
              </a:rPr>
              <a:t>remaining </a:t>
            </a:r>
            <a:r>
              <a:rPr sz="3600" spc="-5" dirty="0">
                <a:solidFill>
                  <a:srgbClr val="375F92"/>
                </a:solidFill>
                <a:latin typeface="Cambria"/>
                <a:cs typeface="Cambria"/>
              </a:rPr>
              <a:t>same</a:t>
            </a:r>
            <a:r>
              <a:rPr lang="en-IN" sz="3600" spc="-5" dirty="0">
                <a:solidFill>
                  <a:srgbClr val="375F92"/>
                </a:solidFill>
                <a:latin typeface="Cambria"/>
                <a:cs typeface="Cambria"/>
              </a:rPr>
              <a:t>/ constant</a:t>
            </a:r>
            <a:r>
              <a:rPr sz="3600" spc="-5" dirty="0">
                <a:latin typeface="Cambria"/>
                <a:cs typeface="Cambria"/>
              </a:rPr>
              <a:t>, </a:t>
            </a:r>
            <a:r>
              <a:rPr sz="3600" dirty="0">
                <a:latin typeface="Cambria"/>
                <a:cs typeface="Cambria"/>
              </a:rPr>
              <a:t>it </a:t>
            </a:r>
            <a:r>
              <a:rPr sz="3600" spc="5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is</a:t>
            </a:r>
            <a:r>
              <a:rPr sz="3600" spc="-10" dirty="0">
                <a:latin typeface="Cambria"/>
                <a:cs typeface="Cambria"/>
              </a:rPr>
              <a:t> </a:t>
            </a:r>
            <a:r>
              <a:rPr sz="3600" spc="-15" dirty="0">
                <a:latin typeface="Cambria"/>
                <a:cs typeface="Cambria"/>
              </a:rPr>
              <a:t>degree </a:t>
            </a:r>
            <a:r>
              <a:rPr sz="3600" spc="-5" dirty="0">
                <a:latin typeface="Cambria"/>
                <a:cs typeface="Cambria"/>
              </a:rPr>
              <a:t>of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20" dirty="0">
                <a:latin typeface="Cambria"/>
                <a:cs typeface="Cambria"/>
              </a:rPr>
              <a:t>responsiveness</a:t>
            </a:r>
            <a:r>
              <a:rPr sz="3600" spc="45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of 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quantity </a:t>
            </a:r>
            <a:r>
              <a:rPr sz="3600" spc="-10" dirty="0">
                <a:latin typeface="Cambria"/>
                <a:cs typeface="Cambria"/>
              </a:rPr>
              <a:t>demanded</a:t>
            </a:r>
            <a:r>
              <a:rPr sz="3600" spc="15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of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a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commodity 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due </a:t>
            </a:r>
            <a:r>
              <a:rPr sz="3600" spc="-20" dirty="0">
                <a:latin typeface="Cambria"/>
                <a:cs typeface="Cambria"/>
              </a:rPr>
              <a:t>to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change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in consumer’s</a:t>
            </a:r>
            <a:r>
              <a:rPr sz="3600" spc="1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income</a:t>
            </a:r>
            <a:r>
              <a:rPr lang="en-IN" sz="3600" spc="-5" dirty="0">
                <a:latin typeface="Cambria"/>
                <a:cs typeface="Cambria"/>
              </a:rPr>
              <a:t>.</a:t>
            </a:r>
            <a:endParaRPr sz="36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46456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</a:t>
            </a:r>
            <a:r>
              <a:rPr sz="4400" spc="-30" dirty="0"/>
              <a:t> </a:t>
            </a:r>
            <a:r>
              <a:rPr sz="4400" dirty="0"/>
              <a:t>other</a:t>
            </a:r>
            <a:r>
              <a:rPr sz="4400" spc="-25" dirty="0"/>
              <a:t> words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0977"/>
            <a:ext cx="757745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mbria"/>
                <a:cs typeface="Cambria"/>
              </a:rPr>
              <a:t>Income Elasticity </a:t>
            </a:r>
            <a:r>
              <a:rPr sz="3600" dirty="0">
                <a:latin typeface="Cambria"/>
                <a:cs typeface="Cambria"/>
              </a:rPr>
              <a:t>of </a:t>
            </a:r>
            <a:r>
              <a:rPr sz="3600" spc="-5" dirty="0">
                <a:latin typeface="Cambria"/>
                <a:cs typeface="Cambria"/>
              </a:rPr>
              <a:t>Demand </a:t>
            </a:r>
            <a:r>
              <a:rPr sz="3600" spc="-10" dirty="0">
                <a:latin typeface="Cambria"/>
                <a:cs typeface="Cambria"/>
              </a:rPr>
              <a:t>measures </a:t>
            </a:r>
            <a:r>
              <a:rPr sz="3600" spc="-780" dirty="0">
                <a:latin typeface="Cambria"/>
                <a:cs typeface="Cambria"/>
              </a:rPr>
              <a:t> </a:t>
            </a:r>
            <a:r>
              <a:rPr sz="3600" spc="-30" dirty="0">
                <a:solidFill>
                  <a:srgbClr val="375F92"/>
                </a:solidFill>
                <a:latin typeface="Cambria"/>
                <a:cs typeface="Cambria"/>
              </a:rPr>
              <a:t>by </a:t>
            </a:r>
            <a:r>
              <a:rPr sz="3600" spc="-5" dirty="0">
                <a:solidFill>
                  <a:srgbClr val="375F92"/>
                </a:solidFill>
                <a:latin typeface="Cambria"/>
                <a:cs typeface="Cambria"/>
              </a:rPr>
              <a:t>how much </a:t>
            </a:r>
            <a:r>
              <a:rPr sz="3600" dirty="0">
                <a:latin typeface="Cambria"/>
                <a:cs typeface="Cambria"/>
              </a:rPr>
              <a:t>the </a:t>
            </a:r>
            <a:r>
              <a:rPr sz="3600" dirty="0">
                <a:solidFill>
                  <a:srgbClr val="375F92"/>
                </a:solidFill>
                <a:latin typeface="Cambria"/>
                <a:cs typeface="Cambria"/>
              </a:rPr>
              <a:t>quantity </a:t>
            </a:r>
            <a:r>
              <a:rPr sz="3600" spc="-5" dirty="0">
                <a:solidFill>
                  <a:srgbClr val="375F92"/>
                </a:solidFill>
                <a:latin typeface="Cambria"/>
                <a:cs typeface="Cambria"/>
              </a:rPr>
              <a:t>demanded </a:t>
            </a:r>
            <a:r>
              <a:rPr sz="360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changes with </a:t>
            </a:r>
            <a:r>
              <a:rPr sz="3600" spc="-10" dirty="0">
                <a:latin typeface="Cambria"/>
                <a:cs typeface="Cambria"/>
              </a:rPr>
              <a:t>respect </a:t>
            </a:r>
            <a:r>
              <a:rPr sz="3600" spc="-20" dirty="0">
                <a:latin typeface="Cambria"/>
                <a:cs typeface="Cambria"/>
              </a:rPr>
              <a:t>to </a:t>
            </a:r>
            <a:r>
              <a:rPr sz="3600" dirty="0">
                <a:latin typeface="Cambria"/>
                <a:cs typeface="Cambria"/>
              </a:rPr>
              <a:t>the </a:t>
            </a:r>
            <a:r>
              <a:rPr sz="3600" spc="-5" dirty="0">
                <a:latin typeface="Cambria"/>
                <a:cs typeface="Cambria"/>
              </a:rPr>
              <a:t>change </a:t>
            </a:r>
            <a:r>
              <a:rPr sz="3600" dirty="0">
                <a:latin typeface="Cambria"/>
                <a:cs typeface="Cambria"/>
              </a:rPr>
              <a:t>in </a:t>
            </a:r>
            <a:r>
              <a:rPr sz="3600" spc="5" dirty="0">
                <a:latin typeface="Cambria"/>
                <a:cs typeface="Cambria"/>
              </a:rPr>
              <a:t> </a:t>
            </a:r>
            <a:r>
              <a:rPr sz="3600" spc="-5" dirty="0">
                <a:solidFill>
                  <a:srgbClr val="375F92"/>
                </a:solidFill>
                <a:latin typeface="Cambria"/>
                <a:cs typeface="Cambria"/>
              </a:rPr>
              <a:t>income</a:t>
            </a:r>
            <a:r>
              <a:rPr sz="3600" spc="-5" dirty="0">
                <a:latin typeface="Cambria"/>
                <a:cs typeface="Cambria"/>
              </a:rPr>
              <a:t>.</a:t>
            </a:r>
            <a:endParaRPr sz="36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573849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0" dirty="0"/>
              <a:t>Mathematical</a:t>
            </a:r>
            <a:r>
              <a:rPr sz="4000" spc="-75" dirty="0"/>
              <a:t> </a:t>
            </a:r>
            <a:r>
              <a:rPr sz="4000" spc="-5" dirty="0"/>
              <a:t>Expression</a:t>
            </a:r>
            <a:endParaRPr sz="4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7606" y="1794209"/>
            <a:ext cx="7544197" cy="291013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90875" y="4226814"/>
            <a:ext cx="47447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mbria"/>
                <a:cs typeface="Cambria"/>
              </a:rPr>
              <a:t>Where,</a:t>
            </a:r>
            <a:endParaRPr sz="2400">
              <a:latin typeface="Cambria"/>
              <a:cs typeface="Cambria"/>
            </a:endParaRPr>
          </a:p>
          <a:p>
            <a:pPr marL="101600">
              <a:lnSpc>
                <a:spcPct val="100000"/>
              </a:lnSpc>
              <a:tabLst>
                <a:tab pos="568960" algn="l"/>
              </a:tabLst>
            </a:pPr>
            <a:r>
              <a:rPr sz="2400" spc="-5" dirty="0">
                <a:latin typeface="Cambria"/>
                <a:cs typeface="Cambria"/>
              </a:rPr>
              <a:t>E</a:t>
            </a:r>
            <a:r>
              <a:rPr sz="2400" spc="-7" baseline="-20833" dirty="0">
                <a:latin typeface="Cambria"/>
                <a:cs typeface="Cambria"/>
              </a:rPr>
              <a:t>Y	</a:t>
            </a:r>
            <a:r>
              <a:rPr sz="2400" dirty="0">
                <a:latin typeface="Cambria"/>
                <a:cs typeface="Cambria"/>
              </a:rPr>
              <a:t>=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Elasticity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of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</a:t>
            </a:r>
            <a:endParaRPr sz="2400">
              <a:latin typeface="Cambria"/>
              <a:cs typeface="Cambria"/>
            </a:endParaRPr>
          </a:p>
          <a:p>
            <a:pPr marL="101600">
              <a:lnSpc>
                <a:spcPct val="100000"/>
              </a:lnSpc>
              <a:tabLst>
                <a:tab pos="601345" algn="l"/>
              </a:tabLst>
            </a:pPr>
            <a:r>
              <a:rPr sz="2400" dirty="0">
                <a:latin typeface="Cambria"/>
                <a:cs typeface="Cambria"/>
              </a:rPr>
              <a:t>q	=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Original</a:t>
            </a:r>
            <a:r>
              <a:rPr sz="2400" spc="-6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quantity</a:t>
            </a:r>
            <a:r>
              <a:rPr sz="2400" spc="-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demanded</a:t>
            </a:r>
            <a:endParaRPr sz="2400">
              <a:latin typeface="Cambria"/>
              <a:cs typeface="Cambria"/>
            </a:endParaRPr>
          </a:p>
          <a:p>
            <a:pPr marL="101600" marR="30480">
              <a:lnSpc>
                <a:spcPct val="100000"/>
              </a:lnSpc>
              <a:tabLst>
                <a:tab pos="582930" algn="l"/>
              </a:tabLst>
            </a:pPr>
            <a:r>
              <a:rPr sz="2400" spc="-5" dirty="0">
                <a:latin typeface="Cambria"/>
                <a:cs typeface="Cambria"/>
              </a:rPr>
              <a:t>∆q	</a:t>
            </a:r>
            <a:r>
              <a:rPr sz="2400" dirty="0">
                <a:latin typeface="Cambria"/>
                <a:cs typeface="Cambria"/>
              </a:rPr>
              <a:t>=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Change</a:t>
            </a:r>
            <a:r>
              <a:rPr sz="2400" spc="-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in</a:t>
            </a:r>
            <a:r>
              <a:rPr sz="2400" spc="-4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quantity</a:t>
            </a:r>
            <a:r>
              <a:rPr sz="2400" spc="-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demanded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y	=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Original</a:t>
            </a:r>
            <a:r>
              <a:rPr sz="2400" spc="-4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consumer’s</a:t>
            </a:r>
            <a:r>
              <a:rPr sz="2400" spc="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income</a:t>
            </a:r>
            <a:endParaRPr sz="2400">
              <a:latin typeface="Cambria"/>
              <a:cs typeface="Cambria"/>
            </a:endParaRPr>
          </a:p>
          <a:p>
            <a:pPr marL="101600">
              <a:lnSpc>
                <a:spcPct val="100000"/>
              </a:lnSpc>
              <a:tabLst>
                <a:tab pos="568960" algn="l"/>
              </a:tabLst>
            </a:pPr>
            <a:r>
              <a:rPr sz="2400" dirty="0">
                <a:latin typeface="Cambria"/>
                <a:cs typeface="Cambria"/>
              </a:rPr>
              <a:t>∆y	=</a:t>
            </a:r>
            <a:r>
              <a:rPr sz="2400" spc="-2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Change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in</a:t>
            </a:r>
            <a:r>
              <a:rPr sz="2400" spc="-2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consumer’s</a:t>
            </a:r>
            <a:r>
              <a:rPr sz="2400" spc="-1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income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982" y="462337"/>
            <a:ext cx="400610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5" dirty="0"/>
              <a:t>Practical</a:t>
            </a:r>
            <a:r>
              <a:rPr sz="4000" spc="-45" dirty="0"/>
              <a:t> </a:t>
            </a:r>
            <a:r>
              <a:rPr sz="4000" spc="-15" dirty="0"/>
              <a:t>Example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2208"/>
            <a:ext cx="8150860" cy="4290662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90"/>
              </a:spcBef>
            </a:pPr>
            <a:r>
              <a:rPr sz="3200" dirty="0">
                <a:latin typeface="Cambria"/>
                <a:cs typeface="Cambria"/>
              </a:rPr>
              <a:t>Suppose</a:t>
            </a:r>
            <a:r>
              <a:rPr sz="3200" spc="-4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that</a:t>
            </a:r>
            <a:r>
              <a:rPr sz="3200" spc="-1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the</a:t>
            </a:r>
            <a:r>
              <a:rPr sz="3200" dirty="0">
                <a:latin typeface="Cambria"/>
                <a:cs typeface="Cambria"/>
              </a:rPr>
              <a:t> initial</a:t>
            </a:r>
            <a:r>
              <a:rPr sz="3200" spc="-2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income</a:t>
            </a:r>
            <a:r>
              <a:rPr sz="3200" spc="-15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of</a:t>
            </a:r>
            <a:r>
              <a:rPr sz="3200" spc="-5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a</a:t>
            </a:r>
            <a:r>
              <a:rPr sz="3200" spc="-2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person</a:t>
            </a:r>
            <a:r>
              <a:rPr sz="3200" spc="-3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is </a:t>
            </a:r>
            <a:r>
              <a:rPr sz="3200" spc="-69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Rs.</a:t>
            </a:r>
            <a:r>
              <a:rPr lang="en-IN" sz="3200" spc="-5" dirty="0">
                <a:latin typeface="Cambria"/>
                <a:cs typeface="Cambria"/>
              </a:rPr>
              <a:t>20</a:t>
            </a:r>
            <a:r>
              <a:rPr sz="3200" spc="-5" dirty="0">
                <a:latin typeface="Cambria"/>
                <a:cs typeface="Cambria"/>
              </a:rPr>
              <a:t>00 and quantity </a:t>
            </a:r>
            <a:r>
              <a:rPr sz="3200" dirty="0">
                <a:latin typeface="Cambria"/>
                <a:cs typeface="Cambria"/>
              </a:rPr>
              <a:t>demanded </a:t>
            </a:r>
            <a:r>
              <a:rPr sz="3200" spc="-15" dirty="0">
                <a:latin typeface="Cambria"/>
                <a:cs typeface="Cambria"/>
              </a:rPr>
              <a:t>for </a:t>
            </a:r>
            <a:r>
              <a:rPr sz="3200" spc="-5" dirty="0">
                <a:latin typeface="Cambria"/>
                <a:cs typeface="Cambria"/>
              </a:rPr>
              <a:t>the </a:t>
            </a:r>
            <a:r>
              <a:rPr sz="3200" dirty="0">
                <a:latin typeface="Cambria"/>
                <a:cs typeface="Cambria"/>
              </a:rPr>
              <a:t> commodity</a:t>
            </a:r>
            <a:r>
              <a:rPr sz="3200" spc="-25" dirty="0">
                <a:latin typeface="Cambria"/>
                <a:cs typeface="Cambria"/>
              </a:rPr>
              <a:t> by</a:t>
            </a:r>
            <a:r>
              <a:rPr sz="320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him</a:t>
            </a:r>
            <a:r>
              <a:rPr sz="3200" spc="-1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is</a:t>
            </a:r>
            <a:r>
              <a:rPr sz="3200" spc="-5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20</a:t>
            </a:r>
            <a:r>
              <a:rPr sz="3200" spc="-15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units.</a:t>
            </a:r>
            <a:endParaRPr sz="3200" dirty="0">
              <a:latin typeface="Cambria"/>
              <a:cs typeface="Cambria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</a:pPr>
            <a:endParaRPr sz="3600" dirty="0">
              <a:latin typeface="Cambria"/>
              <a:cs typeface="Cambria"/>
            </a:endParaRPr>
          </a:p>
          <a:p>
            <a:pPr marL="12700" marR="151130" algn="just">
              <a:lnSpc>
                <a:spcPts val="3460"/>
              </a:lnSpc>
            </a:pPr>
            <a:r>
              <a:rPr sz="3200" spc="-5" dirty="0">
                <a:latin typeface="Cambria"/>
                <a:cs typeface="Cambria"/>
              </a:rPr>
              <a:t>When </a:t>
            </a:r>
            <a:r>
              <a:rPr sz="3200" dirty="0">
                <a:latin typeface="Cambria"/>
                <a:cs typeface="Cambria"/>
              </a:rPr>
              <a:t>his income </a:t>
            </a:r>
            <a:r>
              <a:rPr sz="3200" spc="-5" dirty="0">
                <a:latin typeface="Cambria"/>
                <a:cs typeface="Cambria"/>
              </a:rPr>
              <a:t>increases </a:t>
            </a:r>
            <a:r>
              <a:rPr sz="3200" spc="-15" dirty="0">
                <a:latin typeface="Cambria"/>
                <a:cs typeface="Cambria"/>
              </a:rPr>
              <a:t>to </a:t>
            </a:r>
            <a:r>
              <a:rPr sz="3200" spc="-5" dirty="0">
                <a:latin typeface="Cambria"/>
                <a:cs typeface="Cambria"/>
              </a:rPr>
              <a:t>Rs.</a:t>
            </a:r>
            <a:r>
              <a:rPr lang="en-IN" sz="3200" spc="-5" dirty="0">
                <a:latin typeface="Cambria"/>
                <a:cs typeface="Cambria"/>
              </a:rPr>
              <a:t>30</a:t>
            </a:r>
            <a:r>
              <a:rPr sz="3200" spc="-5" dirty="0">
                <a:latin typeface="Cambria"/>
                <a:cs typeface="Cambria"/>
              </a:rPr>
              <a:t>00, </a:t>
            </a:r>
            <a:r>
              <a:rPr sz="320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quantity </a:t>
            </a:r>
            <a:r>
              <a:rPr sz="3200" dirty="0">
                <a:latin typeface="Cambria"/>
                <a:cs typeface="Cambria"/>
              </a:rPr>
              <a:t>demanded </a:t>
            </a:r>
            <a:r>
              <a:rPr sz="3200" spc="-25" dirty="0">
                <a:latin typeface="Cambria"/>
                <a:cs typeface="Cambria"/>
              </a:rPr>
              <a:t>by </a:t>
            </a:r>
            <a:r>
              <a:rPr sz="3200" spc="-5" dirty="0">
                <a:latin typeface="Cambria"/>
                <a:cs typeface="Cambria"/>
              </a:rPr>
              <a:t>him also increases </a:t>
            </a:r>
            <a:r>
              <a:rPr sz="3200" spc="-15" dirty="0">
                <a:latin typeface="Cambria"/>
                <a:cs typeface="Cambria"/>
              </a:rPr>
              <a:t>to </a:t>
            </a:r>
            <a:r>
              <a:rPr sz="3200" spc="-69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40</a:t>
            </a:r>
            <a:r>
              <a:rPr sz="3200" spc="-5" dirty="0">
                <a:latin typeface="Cambria"/>
                <a:cs typeface="Cambria"/>
              </a:rPr>
              <a:t> </a:t>
            </a:r>
            <a:r>
              <a:rPr sz="3200" spc="-10" dirty="0">
                <a:latin typeface="Cambria"/>
                <a:cs typeface="Cambria"/>
              </a:rPr>
              <a:t>units.</a:t>
            </a:r>
            <a:endParaRPr sz="3200" dirty="0">
              <a:latin typeface="Cambria"/>
              <a:cs typeface="Cambria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32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375F92"/>
                </a:solidFill>
                <a:latin typeface="Cambria"/>
                <a:cs typeface="Cambria"/>
              </a:rPr>
              <a:t>Find</a:t>
            </a:r>
            <a:r>
              <a:rPr sz="3200" spc="-3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75F92"/>
                </a:solidFill>
                <a:latin typeface="Cambria"/>
                <a:cs typeface="Cambria"/>
              </a:rPr>
              <a:t>out</a:t>
            </a:r>
            <a:r>
              <a:rPr sz="32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375F92"/>
                </a:solidFill>
                <a:latin typeface="Cambria"/>
                <a:cs typeface="Cambria"/>
              </a:rPr>
              <a:t>the</a:t>
            </a:r>
            <a:r>
              <a:rPr sz="32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75F92"/>
                </a:solidFill>
                <a:latin typeface="Cambria"/>
                <a:cs typeface="Cambria"/>
              </a:rPr>
              <a:t>income</a:t>
            </a:r>
            <a:r>
              <a:rPr sz="3200" spc="-5" dirty="0">
                <a:solidFill>
                  <a:srgbClr val="375F92"/>
                </a:solidFill>
                <a:latin typeface="Cambria"/>
                <a:cs typeface="Cambria"/>
              </a:rPr>
              <a:t> elasticity</a:t>
            </a:r>
            <a:r>
              <a:rPr sz="3200" spc="1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375F92"/>
                </a:solidFill>
                <a:latin typeface="Cambria"/>
                <a:cs typeface="Cambria"/>
              </a:rPr>
              <a:t>of</a:t>
            </a:r>
            <a:r>
              <a:rPr sz="3200" spc="-5" dirty="0">
                <a:solidFill>
                  <a:srgbClr val="375F92"/>
                </a:solidFill>
                <a:latin typeface="Cambria"/>
                <a:cs typeface="Cambria"/>
              </a:rPr>
              <a:t> demand.</a:t>
            </a:r>
            <a:endParaRPr sz="32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28371"/>
            <a:ext cx="43408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Solution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4362"/>
            <a:ext cx="5659120" cy="197167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900" spc="-15" dirty="0">
                <a:latin typeface="Cambria"/>
                <a:cs typeface="Cambria"/>
              </a:rPr>
              <a:t>Here,</a:t>
            </a:r>
            <a:r>
              <a:rPr sz="2900" spc="-1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q</a:t>
            </a:r>
            <a:r>
              <a:rPr sz="2900" spc="-1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=</a:t>
            </a:r>
            <a:r>
              <a:rPr sz="2900" spc="-3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100</a:t>
            </a:r>
            <a:r>
              <a:rPr sz="2900" spc="-35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units</a:t>
            </a:r>
            <a:endParaRPr sz="2900" dirty="0">
              <a:latin typeface="Cambria"/>
              <a:cs typeface="Cambria"/>
            </a:endParaRPr>
          </a:p>
          <a:p>
            <a:pPr marL="983615" marR="384175" indent="-242570">
              <a:lnSpc>
                <a:spcPct val="110000"/>
              </a:lnSpc>
              <a:spcBef>
                <a:spcPts val="5"/>
              </a:spcBef>
            </a:pPr>
            <a:r>
              <a:rPr sz="2900" spc="-5" dirty="0">
                <a:latin typeface="Cambria"/>
                <a:cs typeface="Cambria"/>
              </a:rPr>
              <a:t>∆q </a:t>
            </a:r>
            <a:r>
              <a:rPr sz="2900" dirty="0">
                <a:latin typeface="Cambria"/>
                <a:cs typeface="Cambria"/>
              </a:rPr>
              <a:t>=</a:t>
            </a:r>
            <a:r>
              <a:rPr sz="2900" spc="-15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(40-20)</a:t>
            </a:r>
            <a:r>
              <a:rPr sz="2900" spc="-30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units</a:t>
            </a:r>
            <a:r>
              <a:rPr sz="2900" spc="-2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=</a:t>
            </a:r>
            <a:r>
              <a:rPr sz="2900" spc="-2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20</a:t>
            </a:r>
            <a:r>
              <a:rPr sz="2900" spc="-25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units </a:t>
            </a:r>
            <a:r>
              <a:rPr sz="2900" spc="-62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y</a:t>
            </a:r>
            <a:r>
              <a:rPr sz="2900" spc="-1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=</a:t>
            </a:r>
            <a:r>
              <a:rPr sz="2900" spc="-5" dirty="0">
                <a:latin typeface="Cambria"/>
                <a:cs typeface="Cambria"/>
              </a:rPr>
              <a:t> Rs.2</a:t>
            </a:r>
            <a:r>
              <a:rPr lang="en-IN" sz="2900" spc="-5" dirty="0">
                <a:latin typeface="Cambria"/>
                <a:cs typeface="Cambria"/>
              </a:rPr>
              <a:t>0</a:t>
            </a:r>
            <a:r>
              <a:rPr sz="2900" spc="-5" dirty="0">
                <a:latin typeface="Cambria"/>
                <a:cs typeface="Cambria"/>
              </a:rPr>
              <a:t>00</a:t>
            </a:r>
            <a:endParaRPr sz="2900" dirty="0">
              <a:latin typeface="Cambria"/>
              <a:cs typeface="Cambria"/>
            </a:endParaRPr>
          </a:p>
          <a:p>
            <a:pPr marL="741045">
              <a:lnSpc>
                <a:spcPct val="100000"/>
              </a:lnSpc>
              <a:spcBef>
                <a:spcPts val="345"/>
              </a:spcBef>
            </a:pPr>
            <a:r>
              <a:rPr sz="2900" spc="-5" dirty="0">
                <a:latin typeface="Cambria"/>
                <a:cs typeface="Cambria"/>
              </a:rPr>
              <a:t>∆y</a:t>
            </a:r>
            <a:r>
              <a:rPr sz="2900" spc="-10" dirty="0">
                <a:latin typeface="Cambria"/>
                <a:cs typeface="Cambria"/>
              </a:rPr>
              <a:t> </a:t>
            </a:r>
            <a:r>
              <a:rPr sz="2900" dirty="0">
                <a:latin typeface="Cambria"/>
                <a:cs typeface="Cambria"/>
              </a:rPr>
              <a:t>=</a:t>
            </a:r>
            <a:r>
              <a:rPr sz="2900" spc="-15" dirty="0">
                <a:latin typeface="Cambria"/>
                <a:cs typeface="Cambria"/>
              </a:rPr>
              <a:t> </a:t>
            </a:r>
            <a:r>
              <a:rPr sz="2900" spc="-10" dirty="0">
                <a:latin typeface="Cambria"/>
                <a:cs typeface="Cambria"/>
              </a:rPr>
              <a:t>Rs.</a:t>
            </a:r>
            <a:r>
              <a:rPr sz="2900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(3000-2000)</a:t>
            </a:r>
            <a:r>
              <a:rPr sz="2900" spc="-35" dirty="0">
                <a:latin typeface="Cambria"/>
                <a:cs typeface="Cambria"/>
              </a:rPr>
              <a:t> </a:t>
            </a:r>
            <a:r>
              <a:rPr sz="2900" spc="-5" dirty="0">
                <a:latin typeface="Cambria"/>
                <a:cs typeface="Cambria"/>
              </a:rPr>
              <a:t>=Rs.1000</a:t>
            </a:r>
            <a:endParaRPr sz="29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3563" y="4130272"/>
            <a:ext cx="1974860" cy="215227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963161" y="4395978"/>
            <a:ext cx="4525010" cy="15697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805" marR="123189">
              <a:lnSpc>
                <a:spcPct val="100000"/>
              </a:lnSpc>
              <a:spcBef>
                <a:spcPts val="295"/>
              </a:spcBef>
            </a:pPr>
            <a:r>
              <a:rPr sz="2400" dirty="0">
                <a:latin typeface="Cambria"/>
                <a:cs typeface="Cambria"/>
              </a:rPr>
              <a:t>Hence, </a:t>
            </a:r>
            <a:r>
              <a:rPr sz="2400" spc="-5" dirty="0">
                <a:latin typeface="Cambria"/>
                <a:cs typeface="Cambria"/>
              </a:rPr>
              <a:t>an increase </a:t>
            </a:r>
            <a:r>
              <a:rPr sz="2400" dirty="0">
                <a:latin typeface="Cambria"/>
                <a:cs typeface="Cambria"/>
              </a:rPr>
              <a:t>of </a:t>
            </a:r>
            <a:r>
              <a:rPr sz="2400" spc="-5" dirty="0">
                <a:latin typeface="Cambria"/>
                <a:cs typeface="Cambria"/>
              </a:rPr>
              <a:t>Rs.1000 </a:t>
            </a:r>
            <a:r>
              <a:rPr sz="2400" dirty="0">
                <a:latin typeface="Cambria"/>
                <a:cs typeface="Cambria"/>
              </a:rPr>
              <a:t>in </a:t>
            </a:r>
            <a:r>
              <a:rPr sz="2400" spc="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income i.e. </a:t>
            </a:r>
            <a:r>
              <a:rPr sz="2400" dirty="0">
                <a:latin typeface="Cambria"/>
                <a:cs typeface="Cambria"/>
              </a:rPr>
              <a:t>1% in </a:t>
            </a:r>
            <a:r>
              <a:rPr sz="2400" spc="-5" dirty="0">
                <a:latin typeface="Cambria"/>
                <a:cs typeface="Cambria"/>
              </a:rPr>
              <a:t>income leads </a:t>
            </a:r>
            <a:r>
              <a:rPr sz="2400" spc="-15" dirty="0">
                <a:latin typeface="Cambria"/>
                <a:cs typeface="Cambria"/>
              </a:rPr>
              <a:t>to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a rise of 2% in </a:t>
            </a:r>
            <a:r>
              <a:rPr sz="2400" spc="-5" dirty="0">
                <a:latin typeface="Cambria"/>
                <a:cs typeface="Cambria"/>
              </a:rPr>
              <a:t>quantity </a:t>
            </a:r>
            <a:r>
              <a:rPr sz="2400" dirty="0">
                <a:latin typeface="Cambria"/>
                <a:cs typeface="Cambria"/>
              </a:rPr>
              <a:t> demanded.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96950"/>
            <a:ext cx="76650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Types</a:t>
            </a:r>
            <a:r>
              <a:rPr spc="-1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10" dirty="0"/>
              <a:t>Income</a:t>
            </a:r>
            <a:r>
              <a:rPr dirty="0"/>
              <a:t> </a:t>
            </a:r>
            <a:r>
              <a:rPr spc="-10" dirty="0"/>
              <a:t>Elasticity</a:t>
            </a:r>
            <a:r>
              <a:rPr spc="-40" dirty="0"/>
              <a:t> </a:t>
            </a:r>
            <a:r>
              <a:rPr spc="-5" dirty="0"/>
              <a:t>of</a:t>
            </a:r>
            <a:r>
              <a:rPr spc="25" dirty="0"/>
              <a:t> </a:t>
            </a:r>
            <a:r>
              <a:rPr spc="-10" dirty="0"/>
              <a:t>demand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620977"/>
            <a:ext cx="7666990" cy="4197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3085" marR="79184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53085" algn="l"/>
                <a:tab pos="553720" algn="l"/>
              </a:tabLst>
            </a:pPr>
            <a:r>
              <a:rPr sz="3200" spc="-25" dirty="0">
                <a:latin typeface="Cambria"/>
                <a:cs typeface="Cambria"/>
              </a:rPr>
              <a:t>Positive </a:t>
            </a:r>
            <a:r>
              <a:rPr sz="3200" dirty="0">
                <a:latin typeface="Cambria"/>
                <a:cs typeface="Cambria"/>
              </a:rPr>
              <a:t>income </a:t>
            </a:r>
            <a:r>
              <a:rPr sz="3200" spc="-5" dirty="0">
                <a:latin typeface="Cambria"/>
                <a:cs typeface="Cambria"/>
              </a:rPr>
              <a:t>elasticity </a:t>
            </a:r>
            <a:r>
              <a:rPr sz="3200" dirty="0">
                <a:latin typeface="Cambria"/>
                <a:cs typeface="Cambria"/>
              </a:rPr>
              <a:t>of </a:t>
            </a:r>
            <a:r>
              <a:rPr sz="3200" spc="-5" dirty="0">
                <a:latin typeface="Cambria"/>
                <a:cs typeface="Cambria"/>
              </a:rPr>
              <a:t>demand </a:t>
            </a:r>
            <a:r>
              <a:rPr sz="3200" spc="-690" dirty="0">
                <a:latin typeface="Cambria"/>
                <a:cs typeface="Cambria"/>
              </a:rPr>
              <a:t> </a:t>
            </a:r>
            <a:r>
              <a:rPr sz="3200" spc="5" dirty="0">
                <a:latin typeface="Cambria"/>
                <a:cs typeface="Cambria"/>
              </a:rPr>
              <a:t>(E</a:t>
            </a:r>
            <a:r>
              <a:rPr sz="3150" spc="7" baseline="-21164" dirty="0">
                <a:latin typeface="Cambria"/>
                <a:cs typeface="Cambria"/>
              </a:rPr>
              <a:t>Y</a:t>
            </a:r>
            <a:r>
              <a:rPr sz="3200" spc="5" dirty="0">
                <a:latin typeface="Cambria"/>
                <a:cs typeface="Cambria"/>
              </a:rPr>
              <a:t>&gt;0)</a:t>
            </a:r>
            <a:endParaRPr sz="3200">
              <a:latin typeface="Cambria"/>
              <a:cs typeface="Cambria"/>
            </a:endParaRPr>
          </a:p>
          <a:p>
            <a:pPr marL="781685" lvl="1" indent="-287020">
              <a:lnSpc>
                <a:spcPct val="100000"/>
              </a:lnSpc>
              <a:spcBef>
                <a:spcPts val="690"/>
              </a:spcBef>
              <a:buFont typeface="Arial MT"/>
              <a:buChar char="–"/>
              <a:tabLst>
                <a:tab pos="782320" algn="l"/>
                <a:tab pos="3514725" algn="l"/>
              </a:tabLst>
            </a:pPr>
            <a:r>
              <a:rPr sz="2800" spc="-5" dirty="0">
                <a:latin typeface="Cambria"/>
                <a:cs typeface="Cambria"/>
              </a:rPr>
              <a:t>Income</a:t>
            </a:r>
            <a:r>
              <a:rPr sz="2800" spc="3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elasticity	</a:t>
            </a:r>
            <a:r>
              <a:rPr sz="2800" spc="-15" dirty="0">
                <a:latin typeface="Cambria"/>
                <a:cs typeface="Cambria"/>
              </a:rPr>
              <a:t>greater</a:t>
            </a:r>
            <a:r>
              <a:rPr sz="2800" spc="-10" dirty="0">
                <a:latin typeface="Cambria"/>
                <a:cs typeface="Cambria"/>
              </a:rPr>
              <a:t> then</a:t>
            </a:r>
            <a:r>
              <a:rPr sz="280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unity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(E</a:t>
            </a:r>
            <a:r>
              <a:rPr sz="2775" baseline="-21021" dirty="0">
                <a:latin typeface="Cambria"/>
                <a:cs typeface="Cambria"/>
              </a:rPr>
              <a:t>Y</a:t>
            </a:r>
            <a:r>
              <a:rPr sz="2775" spc="15" baseline="-21021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&gt; 1)</a:t>
            </a:r>
            <a:endParaRPr sz="2800">
              <a:latin typeface="Cambria"/>
              <a:cs typeface="Cambria"/>
            </a:endParaRPr>
          </a:p>
          <a:p>
            <a:pPr marL="781685" lvl="1" indent="-287020">
              <a:lnSpc>
                <a:spcPct val="100000"/>
              </a:lnSpc>
              <a:spcBef>
                <a:spcPts val="675"/>
              </a:spcBef>
              <a:buFont typeface="Arial MT"/>
              <a:buChar char="–"/>
              <a:tabLst>
                <a:tab pos="782320" algn="l"/>
                <a:tab pos="3514725" algn="l"/>
              </a:tabLst>
            </a:pPr>
            <a:r>
              <a:rPr sz="2800" spc="-5" dirty="0">
                <a:latin typeface="Cambria"/>
                <a:cs typeface="Cambria"/>
              </a:rPr>
              <a:t>Income</a:t>
            </a:r>
            <a:r>
              <a:rPr sz="2800" spc="4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elasticity	equal </a:t>
            </a:r>
            <a:r>
              <a:rPr sz="2800" spc="-15" dirty="0">
                <a:latin typeface="Cambria"/>
                <a:cs typeface="Cambria"/>
              </a:rPr>
              <a:t>to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unity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(E</a:t>
            </a:r>
            <a:r>
              <a:rPr sz="2775" baseline="-21021" dirty="0">
                <a:latin typeface="Cambria"/>
                <a:cs typeface="Cambria"/>
              </a:rPr>
              <a:t>Y</a:t>
            </a:r>
            <a:r>
              <a:rPr sz="2775" spc="292" baseline="-21021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=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1)</a:t>
            </a:r>
            <a:endParaRPr sz="2800">
              <a:latin typeface="Cambria"/>
              <a:cs typeface="Cambria"/>
            </a:endParaRPr>
          </a:p>
          <a:p>
            <a:pPr marL="781685" lvl="1" indent="-287020">
              <a:lnSpc>
                <a:spcPct val="100000"/>
              </a:lnSpc>
              <a:spcBef>
                <a:spcPts val="670"/>
              </a:spcBef>
              <a:buFont typeface="Arial MT"/>
              <a:buChar char="–"/>
              <a:tabLst>
                <a:tab pos="782320" algn="l"/>
                <a:tab pos="3514725" algn="l"/>
              </a:tabLst>
            </a:pPr>
            <a:r>
              <a:rPr sz="2800" spc="-5" dirty="0">
                <a:latin typeface="Cambria"/>
                <a:cs typeface="Cambria"/>
              </a:rPr>
              <a:t>Income</a:t>
            </a:r>
            <a:r>
              <a:rPr sz="2800" spc="3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elasticity	</a:t>
            </a:r>
            <a:r>
              <a:rPr sz="2800" spc="-10" dirty="0">
                <a:latin typeface="Cambria"/>
                <a:cs typeface="Cambria"/>
              </a:rPr>
              <a:t>less then </a:t>
            </a:r>
            <a:r>
              <a:rPr sz="2800" spc="-5" dirty="0">
                <a:latin typeface="Cambria"/>
                <a:cs typeface="Cambria"/>
              </a:rPr>
              <a:t>unity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spc="10" dirty="0">
                <a:latin typeface="Cambria"/>
                <a:cs typeface="Cambria"/>
              </a:rPr>
              <a:t>(E</a:t>
            </a:r>
            <a:r>
              <a:rPr sz="2775" spc="15" baseline="-21021" dirty="0">
                <a:latin typeface="Cambria"/>
                <a:cs typeface="Cambria"/>
              </a:rPr>
              <a:t>Y</a:t>
            </a:r>
            <a:r>
              <a:rPr sz="2775" spc="292" baseline="-21021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&lt; 1)</a:t>
            </a:r>
            <a:endParaRPr sz="2800">
              <a:latin typeface="Cambria"/>
              <a:cs typeface="Cambria"/>
            </a:endParaRPr>
          </a:p>
          <a:p>
            <a:pPr marL="553085" marR="644525" indent="-51562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53085" algn="l"/>
                <a:tab pos="553720" algn="l"/>
              </a:tabLst>
            </a:pPr>
            <a:r>
              <a:rPr sz="3200" spc="-20" dirty="0">
                <a:latin typeface="Cambria"/>
                <a:cs typeface="Cambria"/>
              </a:rPr>
              <a:t>Negative </a:t>
            </a:r>
            <a:r>
              <a:rPr sz="3200" dirty="0">
                <a:latin typeface="Cambria"/>
                <a:cs typeface="Cambria"/>
              </a:rPr>
              <a:t>income elasticity of </a:t>
            </a:r>
            <a:r>
              <a:rPr sz="3200" spc="-5" dirty="0">
                <a:latin typeface="Cambria"/>
                <a:cs typeface="Cambria"/>
              </a:rPr>
              <a:t>demand </a:t>
            </a:r>
            <a:r>
              <a:rPr sz="3200" spc="-69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(</a:t>
            </a:r>
            <a:r>
              <a:rPr sz="3200" spc="-15" dirty="0">
                <a:latin typeface="Cambria"/>
                <a:cs typeface="Cambria"/>
              </a:rPr>
              <a:t> </a:t>
            </a:r>
            <a:r>
              <a:rPr sz="3200" spc="5" dirty="0">
                <a:latin typeface="Cambria"/>
                <a:cs typeface="Cambria"/>
              </a:rPr>
              <a:t>E</a:t>
            </a:r>
            <a:r>
              <a:rPr sz="3150" spc="7" baseline="-21164" dirty="0">
                <a:latin typeface="Cambria"/>
                <a:cs typeface="Cambria"/>
              </a:rPr>
              <a:t>Y</a:t>
            </a:r>
            <a:r>
              <a:rPr sz="3200" spc="5" dirty="0">
                <a:latin typeface="Cambria"/>
                <a:cs typeface="Cambria"/>
              </a:rPr>
              <a:t>&lt;0)</a:t>
            </a:r>
            <a:endParaRPr sz="3200">
              <a:latin typeface="Cambria"/>
              <a:cs typeface="Cambria"/>
            </a:endParaRPr>
          </a:p>
          <a:p>
            <a:pPr marL="5530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53085" algn="l"/>
                <a:tab pos="553720" algn="l"/>
              </a:tabLst>
            </a:pPr>
            <a:r>
              <a:rPr sz="3200" spc="-15" dirty="0">
                <a:latin typeface="Cambria"/>
                <a:cs typeface="Cambria"/>
              </a:rPr>
              <a:t>Zero</a:t>
            </a:r>
            <a:r>
              <a:rPr sz="3200" spc="-2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income</a:t>
            </a:r>
            <a:r>
              <a:rPr sz="3200" spc="-15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elasticity of</a:t>
            </a:r>
            <a:r>
              <a:rPr sz="3200" spc="-5" dirty="0">
                <a:latin typeface="Cambria"/>
                <a:cs typeface="Cambria"/>
              </a:rPr>
              <a:t> demand</a:t>
            </a:r>
            <a:r>
              <a:rPr sz="3200" spc="-30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(</a:t>
            </a:r>
            <a:r>
              <a:rPr sz="3200" spc="-5" dirty="0">
                <a:latin typeface="Cambria"/>
                <a:cs typeface="Cambria"/>
              </a:rPr>
              <a:t> </a:t>
            </a:r>
            <a:r>
              <a:rPr sz="3200" spc="5" dirty="0">
                <a:latin typeface="Cambria"/>
                <a:cs typeface="Cambria"/>
              </a:rPr>
              <a:t>E</a:t>
            </a:r>
            <a:r>
              <a:rPr sz="3150" spc="7" baseline="-21164" dirty="0">
                <a:latin typeface="Cambria"/>
                <a:cs typeface="Cambria"/>
              </a:rPr>
              <a:t>Y</a:t>
            </a:r>
            <a:r>
              <a:rPr sz="3200" spc="5" dirty="0">
                <a:latin typeface="Cambria"/>
                <a:cs typeface="Cambria"/>
              </a:rPr>
              <a:t>=0)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794854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</a:t>
            </a:r>
            <a:r>
              <a:rPr dirty="0"/>
              <a:t> </a:t>
            </a:r>
            <a:r>
              <a:rPr spc="-25" dirty="0"/>
              <a:t>Positive</a:t>
            </a:r>
            <a:r>
              <a:rPr spc="25" dirty="0"/>
              <a:t> </a:t>
            </a:r>
            <a:r>
              <a:rPr spc="-15" dirty="0"/>
              <a:t>income</a:t>
            </a:r>
            <a:r>
              <a:rPr spc="-5" dirty="0"/>
              <a:t> </a:t>
            </a:r>
            <a:r>
              <a:rPr spc="-10" dirty="0"/>
              <a:t>elasticity</a:t>
            </a:r>
            <a:r>
              <a:rPr spc="-25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demand </a:t>
            </a:r>
            <a:r>
              <a:rPr spc="-890" dirty="0"/>
              <a:t> </a:t>
            </a:r>
            <a:r>
              <a:rPr spc="-5" dirty="0"/>
              <a:t>(E</a:t>
            </a:r>
            <a:r>
              <a:rPr sz="3975" spc="-7" baseline="-20964" dirty="0"/>
              <a:t>Y</a:t>
            </a:r>
            <a:r>
              <a:rPr sz="4000" spc="-5" dirty="0"/>
              <a:t>&gt;0)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62050" y="2362200"/>
            <a:ext cx="7948548" cy="3885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99109" algn="just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Cambria"/>
                <a:cs typeface="Cambria"/>
              </a:rPr>
              <a:t>If the </a:t>
            </a:r>
            <a:r>
              <a:rPr sz="2800" spc="-5" dirty="0">
                <a:solidFill>
                  <a:srgbClr val="375F92"/>
                </a:solidFill>
                <a:latin typeface="Cambria"/>
                <a:cs typeface="Cambria"/>
              </a:rPr>
              <a:t>quantity </a:t>
            </a:r>
            <a:r>
              <a:rPr sz="2800" spc="-5" dirty="0">
                <a:latin typeface="Cambria"/>
                <a:cs typeface="Cambria"/>
              </a:rPr>
              <a:t>demanded </a:t>
            </a:r>
            <a:r>
              <a:rPr sz="2800" spc="-10" dirty="0">
                <a:latin typeface="Cambria"/>
                <a:cs typeface="Cambria"/>
              </a:rPr>
              <a:t>for </a:t>
            </a:r>
            <a:r>
              <a:rPr sz="2800" dirty="0">
                <a:latin typeface="Cambria"/>
                <a:cs typeface="Cambria"/>
              </a:rPr>
              <a:t>a commodity </a:t>
            </a:r>
            <a:r>
              <a:rPr sz="2800" spc="-690" dirty="0"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375F92"/>
                </a:solidFill>
                <a:latin typeface="Cambria"/>
                <a:cs typeface="Cambria"/>
              </a:rPr>
              <a:t>increases </a:t>
            </a:r>
            <a:r>
              <a:rPr sz="2800" spc="-5" dirty="0">
                <a:latin typeface="Cambria"/>
                <a:cs typeface="Cambria"/>
              </a:rPr>
              <a:t>with the </a:t>
            </a:r>
            <a:r>
              <a:rPr sz="2800" dirty="0">
                <a:solidFill>
                  <a:srgbClr val="375F92"/>
                </a:solidFill>
                <a:latin typeface="Cambria"/>
                <a:cs typeface="Cambria"/>
              </a:rPr>
              <a:t>rise in </a:t>
            </a:r>
            <a:r>
              <a:rPr sz="2800" spc="-5" dirty="0">
                <a:solidFill>
                  <a:srgbClr val="375F92"/>
                </a:solidFill>
                <a:latin typeface="Cambria"/>
                <a:cs typeface="Cambria"/>
              </a:rPr>
              <a:t>income </a:t>
            </a:r>
            <a:r>
              <a:rPr sz="2800" dirty="0">
                <a:latin typeface="Cambria"/>
                <a:cs typeface="Cambria"/>
              </a:rPr>
              <a:t>of </a:t>
            </a:r>
            <a:r>
              <a:rPr sz="2800" spc="-5" dirty="0">
                <a:latin typeface="Cambria"/>
                <a:cs typeface="Cambria"/>
              </a:rPr>
              <a:t>the </a:t>
            </a:r>
            <a:r>
              <a:rPr sz="2800" dirty="0">
                <a:latin typeface="Cambria"/>
                <a:cs typeface="Cambria"/>
              </a:rPr>
              <a:t> consumer </a:t>
            </a:r>
            <a:r>
              <a:rPr sz="2800" spc="-5" dirty="0">
                <a:latin typeface="Cambria"/>
                <a:cs typeface="Cambria"/>
              </a:rPr>
              <a:t>and </a:t>
            </a:r>
            <a:r>
              <a:rPr sz="2800" dirty="0">
                <a:latin typeface="Cambria"/>
                <a:cs typeface="Cambria"/>
              </a:rPr>
              <a:t>vice </a:t>
            </a:r>
            <a:r>
              <a:rPr sz="2800" spc="-15" dirty="0">
                <a:latin typeface="Cambria"/>
                <a:cs typeface="Cambria"/>
              </a:rPr>
              <a:t>versa, </a:t>
            </a:r>
            <a:r>
              <a:rPr sz="2800" spc="-5" dirty="0">
                <a:latin typeface="Cambria"/>
                <a:cs typeface="Cambria"/>
              </a:rPr>
              <a:t>it </a:t>
            </a:r>
            <a:r>
              <a:rPr sz="2800" dirty="0">
                <a:latin typeface="Cambria"/>
                <a:cs typeface="Cambria"/>
              </a:rPr>
              <a:t>is </a:t>
            </a:r>
            <a:r>
              <a:rPr sz="2800" spc="-5" dirty="0">
                <a:latin typeface="Cambria"/>
                <a:cs typeface="Cambria"/>
              </a:rPr>
              <a:t>said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be </a:t>
            </a:r>
            <a:r>
              <a:rPr sz="2800" dirty="0">
                <a:latin typeface="Cambria"/>
                <a:cs typeface="Cambria"/>
              </a:rPr>
              <a:t> </a:t>
            </a:r>
            <a:r>
              <a:rPr sz="2800" spc="-20" dirty="0">
                <a:latin typeface="Cambria"/>
                <a:cs typeface="Cambria"/>
              </a:rPr>
              <a:t>positive</a:t>
            </a:r>
            <a:r>
              <a:rPr sz="2800" spc="-40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income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elasticity</a:t>
            </a:r>
            <a:r>
              <a:rPr sz="2800" dirty="0">
                <a:latin typeface="Cambria"/>
                <a:cs typeface="Cambria"/>
              </a:rPr>
              <a:t> of</a:t>
            </a:r>
            <a:r>
              <a:rPr sz="2800" spc="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demand.</a:t>
            </a:r>
            <a:endParaRPr sz="2800" dirty="0">
              <a:latin typeface="Cambria"/>
              <a:cs typeface="Cambria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44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</a:pPr>
            <a:r>
              <a:rPr sz="2800" spc="-40" dirty="0">
                <a:solidFill>
                  <a:srgbClr val="375F92"/>
                </a:solidFill>
                <a:latin typeface="Cambria"/>
                <a:cs typeface="Cambria"/>
              </a:rPr>
              <a:t>For</a:t>
            </a:r>
            <a:r>
              <a:rPr sz="2800" spc="-4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375F92"/>
                </a:solidFill>
                <a:latin typeface="Cambria"/>
                <a:cs typeface="Cambria"/>
              </a:rPr>
              <a:t>example:</a:t>
            </a:r>
            <a:endParaRPr sz="28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latin typeface="Cambria"/>
                <a:cs typeface="Cambria"/>
              </a:rPr>
              <a:t>As </a:t>
            </a:r>
            <a:r>
              <a:rPr sz="2800" spc="-5" dirty="0">
                <a:latin typeface="Cambria"/>
                <a:cs typeface="Cambria"/>
              </a:rPr>
              <a:t>the </a:t>
            </a:r>
            <a:r>
              <a:rPr sz="2800" dirty="0">
                <a:latin typeface="Cambria"/>
                <a:cs typeface="Cambria"/>
              </a:rPr>
              <a:t>income of consumer </a:t>
            </a:r>
            <a:r>
              <a:rPr sz="2800" spc="-5" dirty="0">
                <a:latin typeface="Cambria"/>
                <a:cs typeface="Cambria"/>
              </a:rPr>
              <a:t>increases, </a:t>
            </a:r>
            <a:r>
              <a:rPr sz="2800" spc="-15" dirty="0">
                <a:latin typeface="Cambria"/>
                <a:cs typeface="Cambria"/>
              </a:rPr>
              <a:t>they 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lang="en-IN" sz="2800" spc="-10" dirty="0">
                <a:latin typeface="Cambria"/>
                <a:cs typeface="Cambria"/>
              </a:rPr>
              <a:t>start </a:t>
            </a:r>
            <a:r>
              <a:rPr sz="2800" dirty="0">
                <a:latin typeface="Cambria"/>
                <a:cs typeface="Cambria"/>
              </a:rPr>
              <a:t>consume</a:t>
            </a:r>
            <a:r>
              <a:rPr sz="2800" spc="-30" dirty="0">
                <a:latin typeface="Cambria"/>
                <a:cs typeface="Cambria"/>
              </a:rPr>
              <a:t> </a:t>
            </a:r>
            <a:r>
              <a:rPr sz="2800" spc="-15" dirty="0">
                <a:latin typeface="Cambria"/>
                <a:cs typeface="Cambria"/>
              </a:rPr>
              <a:t>more</a:t>
            </a:r>
            <a:r>
              <a:rPr sz="2800" dirty="0">
                <a:latin typeface="Cambria"/>
                <a:cs typeface="Cambria"/>
              </a:rPr>
              <a:t> of</a:t>
            </a:r>
            <a:r>
              <a:rPr sz="2800" spc="-5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superior</a:t>
            </a:r>
            <a:r>
              <a:rPr sz="2800" spc="-3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(luxurious)</a:t>
            </a:r>
            <a:r>
              <a:rPr sz="2800" spc="-5" dirty="0">
                <a:latin typeface="Cambria"/>
                <a:cs typeface="Cambria"/>
              </a:rPr>
              <a:t> goods.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192149"/>
            <a:ext cx="82524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  <a:tabLst>
                <a:tab pos="3733800" algn="l"/>
              </a:tabLst>
            </a:pPr>
            <a:r>
              <a:rPr spc="-10" dirty="0"/>
              <a:t>Income</a:t>
            </a:r>
            <a:r>
              <a:rPr spc="15" dirty="0"/>
              <a:t> </a:t>
            </a:r>
            <a:r>
              <a:rPr spc="-10" dirty="0"/>
              <a:t>elasticity	</a:t>
            </a:r>
            <a:r>
              <a:rPr spc="-20" dirty="0"/>
              <a:t>greater</a:t>
            </a:r>
            <a:r>
              <a:rPr spc="-45" dirty="0"/>
              <a:t> </a:t>
            </a:r>
            <a:r>
              <a:rPr spc="-5" dirty="0"/>
              <a:t>then</a:t>
            </a:r>
            <a:r>
              <a:rPr spc="-40" dirty="0"/>
              <a:t> </a:t>
            </a:r>
            <a:r>
              <a:rPr spc="-5" dirty="0"/>
              <a:t>unity </a:t>
            </a:r>
            <a:r>
              <a:rPr spc="-890" dirty="0"/>
              <a:t> </a:t>
            </a:r>
            <a:r>
              <a:rPr dirty="0"/>
              <a:t>(E</a:t>
            </a:r>
            <a:r>
              <a:rPr sz="3975" baseline="-20964" dirty="0"/>
              <a:t>Y</a:t>
            </a:r>
            <a:r>
              <a:rPr sz="3975" spc="-7" baseline="-20964" dirty="0"/>
              <a:t> </a:t>
            </a:r>
            <a:r>
              <a:rPr sz="4000" spc="-5" dirty="0"/>
              <a:t>&gt;</a:t>
            </a:r>
            <a:r>
              <a:rPr sz="4000" spc="-15" dirty="0"/>
              <a:t> </a:t>
            </a:r>
            <a:r>
              <a:rPr sz="4000" spc="-5" dirty="0"/>
              <a:t>1)</a:t>
            </a:r>
            <a:endParaRPr sz="4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261614"/>
            <a:ext cx="4728972" cy="45201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418835" y="2438780"/>
            <a:ext cx="323278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Percentage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quantity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demanded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for</a:t>
            </a:r>
            <a:r>
              <a:rPr sz="2400" spc="-4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commodity</a:t>
            </a:r>
            <a:r>
              <a:rPr sz="2400" spc="15" dirty="0"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is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greater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 than percentage 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 in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income </a:t>
            </a:r>
            <a:r>
              <a:rPr sz="2400" dirty="0">
                <a:latin typeface="Cambria"/>
                <a:cs typeface="Cambria"/>
              </a:rPr>
              <a:t>of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-30" dirty="0">
                <a:latin typeface="Cambria"/>
                <a:cs typeface="Cambria"/>
              </a:rPr>
              <a:t>consumer, </a:t>
            </a:r>
            <a:r>
              <a:rPr sz="2400" dirty="0">
                <a:latin typeface="Cambria"/>
                <a:cs typeface="Cambria"/>
              </a:rPr>
              <a:t>it is said </a:t>
            </a:r>
            <a:r>
              <a:rPr sz="2400" spc="-15" dirty="0">
                <a:latin typeface="Cambria"/>
                <a:cs typeface="Cambria"/>
              </a:rPr>
              <a:t>to </a:t>
            </a:r>
            <a:r>
              <a:rPr sz="2400" spc="-5" dirty="0">
                <a:latin typeface="Cambria"/>
                <a:cs typeface="Cambria"/>
              </a:rPr>
              <a:t>be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income </a:t>
            </a:r>
            <a:r>
              <a:rPr sz="2400" spc="-10" dirty="0">
                <a:latin typeface="Cambria"/>
                <a:cs typeface="Cambria"/>
              </a:rPr>
              <a:t>greater </a:t>
            </a:r>
            <a:r>
              <a:rPr sz="2400" spc="-5" dirty="0">
                <a:latin typeface="Cambria"/>
                <a:cs typeface="Cambria"/>
              </a:rPr>
              <a:t>than 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unity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192150"/>
            <a:ext cx="81000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  <a:tabLst>
                <a:tab pos="3733800" algn="l"/>
              </a:tabLst>
            </a:pPr>
            <a:r>
              <a:rPr spc="-10" dirty="0"/>
              <a:t>Income</a:t>
            </a:r>
            <a:r>
              <a:rPr spc="15" dirty="0"/>
              <a:t> </a:t>
            </a:r>
            <a:r>
              <a:rPr spc="-10" dirty="0"/>
              <a:t>elasticity	</a:t>
            </a:r>
            <a:r>
              <a:rPr spc="-5" dirty="0"/>
              <a:t>equal</a:t>
            </a:r>
            <a:r>
              <a:rPr spc="-55" dirty="0"/>
              <a:t> </a:t>
            </a:r>
            <a:r>
              <a:rPr spc="-20" dirty="0"/>
              <a:t>to</a:t>
            </a:r>
            <a:r>
              <a:rPr spc="-35" dirty="0"/>
              <a:t> </a:t>
            </a:r>
            <a:r>
              <a:rPr spc="-10" dirty="0"/>
              <a:t>unity </a:t>
            </a:r>
            <a:r>
              <a:rPr spc="-890" dirty="0"/>
              <a:t> </a:t>
            </a:r>
            <a:r>
              <a:rPr dirty="0"/>
              <a:t>(E</a:t>
            </a:r>
            <a:r>
              <a:rPr sz="3975" baseline="-20964" dirty="0"/>
              <a:t>Y</a:t>
            </a:r>
            <a:r>
              <a:rPr sz="3975" spc="442" baseline="-20964" dirty="0"/>
              <a:t> </a:t>
            </a:r>
            <a:r>
              <a:rPr sz="4000" spc="-5" dirty="0"/>
              <a:t>=</a:t>
            </a:r>
            <a:r>
              <a:rPr sz="4000" spc="-15" dirty="0"/>
              <a:t> </a:t>
            </a:r>
            <a:r>
              <a:rPr sz="4000" spc="-5" dirty="0"/>
              <a:t>1)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568593" y="2414428"/>
            <a:ext cx="3233522" cy="18791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Percentage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quantity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demanded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for</a:t>
            </a:r>
            <a:r>
              <a:rPr sz="2400" spc="-4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commodity </a:t>
            </a:r>
            <a:r>
              <a:rPr sz="2400" dirty="0">
                <a:latin typeface="Cambria"/>
                <a:cs typeface="Cambria"/>
              </a:rPr>
              <a:t>is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equal </a:t>
            </a:r>
            <a:r>
              <a:rPr sz="2400" spc="-15" dirty="0">
                <a:solidFill>
                  <a:srgbClr val="375F92"/>
                </a:solidFill>
                <a:latin typeface="Cambria"/>
                <a:cs typeface="Cambria"/>
              </a:rPr>
              <a:t>to 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percentage 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income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of</a:t>
            </a:r>
            <a:r>
              <a:rPr sz="2400" spc="-1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the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consumer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427" y="2174746"/>
            <a:ext cx="4805172" cy="460705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192150"/>
            <a:ext cx="817626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  <a:tabLst>
                <a:tab pos="3733800" algn="l"/>
              </a:tabLst>
            </a:pPr>
            <a:r>
              <a:rPr spc="-10" dirty="0"/>
              <a:t>Income</a:t>
            </a:r>
            <a:r>
              <a:rPr spc="15" dirty="0"/>
              <a:t> </a:t>
            </a:r>
            <a:r>
              <a:rPr spc="-10" dirty="0"/>
              <a:t>elasticity	</a:t>
            </a:r>
            <a:r>
              <a:rPr spc="-5" dirty="0"/>
              <a:t>less</a:t>
            </a:r>
            <a:r>
              <a:rPr spc="-35" dirty="0"/>
              <a:t> </a:t>
            </a:r>
            <a:r>
              <a:rPr spc="-5" dirty="0"/>
              <a:t>then</a:t>
            </a:r>
            <a:r>
              <a:rPr spc="-35" dirty="0"/>
              <a:t> </a:t>
            </a:r>
            <a:r>
              <a:rPr spc="-10" dirty="0"/>
              <a:t>unity </a:t>
            </a:r>
            <a:r>
              <a:rPr spc="-890" dirty="0"/>
              <a:t> </a:t>
            </a:r>
            <a:r>
              <a:rPr dirty="0"/>
              <a:t>(E</a:t>
            </a:r>
            <a:r>
              <a:rPr sz="3975" baseline="-20964" dirty="0"/>
              <a:t>Y</a:t>
            </a:r>
            <a:r>
              <a:rPr sz="3975" spc="442" baseline="-20964" dirty="0"/>
              <a:t> </a:t>
            </a:r>
            <a:r>
              <a:rPr sz="4000" spc="-5" dirty="0"/>
              <a:t>&lt;</a:t>
            </a:r>
            <a:r>
              <a:rPr sz="4000" spc="-15" dirty="0"/>
              <a:t> </a:t>
            </a:r>
            <a:r>
              <a:rPr sz="4000" spc="-5" dirty="0"/>
              <a:t>1)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571235" y="2438780"/>
            <a:ext cx="323088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Percentage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quantity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demanded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for</a:t>
            </a:r>
            <a:r>
              <a:rPr sz="2400" spc="-4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commodity </a:t>
            </a:r>
            <a:r>
              <a:rPr sz="2400" dirty="0">
                <a:latin typeface="Cambria"/>
                <a:cs typeface="Cambria"/>
              </a:rPr>
              <a:t>is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less than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percentage change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income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of</a:t>
            </a:r>
            <a:r>
              <a:rPr sz="2400" spc="-1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the</a:t>
            </a:r>
            <a:r>
              <a:rPr sz="2400" spc="-15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consumer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4773168" cy="45838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804" y="1033652"/>
            <a:ext cx="3725545" cy="786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0" spc="-5" dirty="0">
                <a:solidFill>
                  <a:srgbClr val="04607A"/>
                </a:solidFill>
                <a:latin typeface="Calibri"/>
                <a:cs typeface="Calibri"/>
              </a:rPr>
              <a:t>Price</a:t>
            </a:r>
            <a:r>
              <a:rPr sz="5000" spc="-8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5000" spc="-5" dirty="0">
                <a:solidFill>
                  <a:srgbClr val="04607A"/>
                </a:solidFill>
                <a:latin typeface="Calibri"/>
                <a:cs typeface="Calibri"/>
              </a:rPr>
              <a:t>Elasticity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0564" y="1945386"/>
            <a:ext cx="7813040" cy="173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latin typeface="Constantia"/>
                <a:cs typeface="Constantia"/>
              </a:rPr>
              <a:t>Price </a:t>
            </a:r>
            <a:r>
              <a:rPr sz="2800" spc="-5" dirty="0">
                <a:latin typeface="Constantia"/>
                <a:cs typeface="Constantia"/>
              </a:rPr>
              <a:t>elasticity of </a:t>
            </a:r>
            <a:r>
              <a:rPr sz="2800" spc="-10" dirty="0">
                <a:latin typeface="Constantia"/>
                <a:cs typeface="Constantia"/>
              </a:rPr>
              <a:t>demand </a:t>
            </a:r>
            <a:r>
              <a:rPr sz="2800" dirty="0">
                <a:latin typeface="Constantia"/>
                <a:cs typeface="Constantia"/>
              </a:rPr>
              <a:t>is an </a:t>
            </a:r>
            <a:r>
              <a:rPr sz="2800" spc="-15" dirty="0">
                <a:latin typeface="Constantia"/>
                <a:cs typeface="Constantia"/>
              </a:rPr>
              <a:t>economic </a:t>
            </a:r>
            <a:r>
              <a:rPr sz="2800" spc="-10" dirty="0">
                <a:latin typeface="Constantia"/>
                <a:cs typeface="Constantia"/>
              </a:rPr>
              <a:t>measure </a:t>
            </a:r>
            <a:r>
              <a:rPr sz="2800" spc="-6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of</a:t>
            </a:r>
            <a:r>
              <a:rPr sz="2800" dirty="0">
                <a:latin typeface="Constantia"/>
                <a:cs typeface="Constantia"/>
              </a:rPr>
              <a:t> the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in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the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quantity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demanded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or 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purchased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of</a:t>
            </a:r>
            <a:r>
              <a:rPr sz="2800" dirty="0">
                <a:latin typeface="Constantia"/>
                <a:cs typeface="Constantia"/>
              </a:rPr>
              <a:t> a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product</a:t>
            </a:r>
            <a:r>
              <a:rPr sz="2800" dirty="0">
                <a:latin typeface="Constantia"/>
                <a:cs typeface="Constantia"/>
              </a:rPr>
              <a:t> in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relation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to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its</a:t>
            </a:r>
            <a:r>
              <a:rPr sz="280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price 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change.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Expressed </a:t>
            </a:r>
            <a:r>
              <a:rPr sz="2800" spc="-20" dirty="0">
                <a:latin typeface="Constantia"/>
                <a:cs typeface="Constantia"/>
              </a:rPr>
              <a:t>mathematically,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it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is:</a:t>
            </a:r>
            <a:endParaRPr sz="2800" dirty="0">
              <a:latin typeface="Constantia"/>
              <a:cs typeface="Constant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400" y="3657600"/>
            <a:ext cx="7239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40" y="533400"/>
            <a:ext cx="823340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30480" indent="1143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dirty="0"/>
              <a:t> </a:t>
            </a:r>
            <a:r>
              <a:rPr spc="-25" dirty="0"/>
              <a:t>Negative</a:t>
            </a:r>
            <a:r>
              <a:rPr spc="5" dirty="0"/>
              <a:t> </a:t>
            </a:r>
            <a:r>
              <a:rPr spc="-15" dirty="0"/>
              <a:t>income</a:t>
            </a:r>
            <a:r>
              <a:rPr dirty="0"/>
              <a:t> </a:t>
            </a:r>
            <a:r>
              <a:rPr spc="-10" dirty="0"/>
              <a:t>elasticity</a:t>
            </a:r>
            <a:r>
              <a:rPr spc="-20" dirty="0"/>
              <a:t> </a:t>
            </a:r>
            <a:r>
              <a:rPr spc="-5" dirty="0"/>
              <a:t>of </a:t>
            </a:r>
            <a:r>
              <a:rPr spc="-890" dirty="0"/>
              <a:t> </a:t>
            </a:r>
            <a:r>
              <a:rPr spc="-10" dirty="0"/>
              <a:t>demand</a:t>
            </a:r>
            <a:r>
              <a:rPr spc="10" dirty="0"/>
              <a:t> </a:t>
            </a:r>
            <a:r>
              <a:rPr spc="-5" dirty="0"/>
              <a:t>( E</a:t>
            </a:r>
            <a:r>
              <a:rPr sz="3975" spc="-7" baseline="-20964" dirty="0"/>
              <a:t>Y</a:t>
            </a:r>
            <a:r>
              <a:rPr sz="4000" spc="-5" dirty="0"/>
              <a:t>&lt;0)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571235" y="2438780"/>
            <a:ext cx="3324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Quantity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demanded </a:t>
            </a:r>
            <a:r>
              <a:rPr sz="2400" spc="-10" dirty="0">
                <a:latin typeface="Cambria"/>
                <a:cs typeface="Cambria"/>
              </a:rPr>
              <a:t>for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commodity</a:t>
            </a:r>
            <a:r>
              <a:rPr sz="2400" spc="15" dirty="0"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decreases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with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the</a:t>
            </a:r>
            <a:r>
              <a:rPr sz="2400" dirty="0"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rise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</a:t>
            </a:r>
            <a:r>
              <a:rPr sz="2400" spc="-3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income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of </a:t>
            </a:r>
            <a:r>
              <a:rPr sz="2400" spc="-51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the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consumer </a:t>
            </a:r>
            <a:r>
              <a:rPr sz="2400" dirty="0">
                <a:latin typeface="Cambria"/>
                <a:cs typeface="Cambria"/>
              </a:rPr>
              <a:t>and vice </a:t>
            </a:r>
            <a:r>
              <a:rPr sz="2400" spc="5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versa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313430"/>
            <a:ext cx="4343400" cy="44683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" y="192150"/>
            <a:ext cx="74180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 </a:t>
            </a:r>
            <a:r>
              <a:rPr spc="-35" dirty="0"/>
              <a:t>Zero </a:t>
            </a:r>
            <a:r>
              <a:rPr spc="-10" dirty="0"/>
              <a:t>income elasticity </a:t>
            </a:r>
            <a:r>
              <a:rPr spc="-5" dirty="0"/>
              <a:t>of demand </a:t>
            </a:r>
            <a:r>
              <a:rPr spc="-890" dirty="0"/>
              <a:t> </a:t>
            </a:r>
            <a:r>
              <a:rPr spc="-5" dirty="0"/>
              <a:t>(</a:t>
            </a:r>
            <a:r>
              <a:rPr spc="-10" dirty="0"/>
              <a:t> </a:t>
            </a:r>
            <a:r>
              <a:rPr spc="-5" dirty="0"/>
              <a:t>E</a:t>
            </a:r>
            <a:r>
              <a:rPr sz="3975" spc="-7" baseline="-20964" dirty="0"/>
              <a:t>Y</a:t>
            </a:r>
            <a:r>
              <a:rPr sz="4000" spc="-5" dirty="0"/>
              <a:t>=0)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568593" y="2476072"/>
            <a:ext cx="3265271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Quantity</a:t>
            </a:r>
            <a:r>
              <a:rPr sz="2400" spc="-5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demanded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for</a:t>
            </a:r>
            <a:r>
              <a:rPr sz="2400" spc="-3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commodity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remains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constant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with </a:t>
            </a:r>
            <a:r>
              <a:rPr sz="2400" spc="-20" dirty="0">
                <a:solidFill>
                  <a:srgbClr val="375F92"/>
                </a:solidFill>
                <a:latin typeface="Cambria"/>
                <a:cs typeface="Cambria"/>
              </a:rPr>
              <a:t>any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rise or </a:t>
            </a:r>
            <a:r>
              <a:rPr sz="2400" spc="-515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375F92"/>
                </a:solidFill>
                <a:latin typeface="Cambria"/>
                <a:cs typeface="Cambria"/>
              </a:rPr>
              <a:t>fall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in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income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of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the </a:t>
            </a:r>
            <a:r>
              <a:rPr sz="2400" dirty="0">
                <a:solidFill>
                  <a:srgbClr val="375F92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75F92"/>
                </a:solidFill>
                <a:latin typeface="Cambria"/>
                <a:cs typeface="Cambria"/>
              </a:rPr>
              <a:t>consumer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90572"/>
            <a:ext cx="4466415" cy="440768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0174"/>
            <a:ext cx="7293609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Cross</a:t>
            </a:r>
            <a:r>
              <a:rPr sz="3800" spc="-45" dirty="0"/>
              <a:t> </a:t>
            </a:r>
            <a:r>
              <a:rPr sz="3800" dirty="0"/>
              <a:t>Elasticity</a:t>
            </a:r>
            <a:r>
              <a:rPr sz="3800" spc="-30" dirty="0"/>
              <a:t> </a:t>
            </a:r>
            <a:r>
              <a:rPr sz="3800" dirty="0"/>
              <a:t>of</a:t>
            </a:r>
            <a:r>
              <a:rPr sz="3800" spc="-30" dirty="0"/>
              <a:t> </a:t>
            </a:r>
            <a:r>
              <a:rPr sz="3800" dirty="0"/>
              <a:t>Demand</a:t>
            </a:r>
            <a:r>
              <a:rPr sz="3800" spc="-15" dirty="0"/>
              <a:t> </a:t>
            </a:r>
            <a:r>
              <a:rPr sz="3800" dirty="0"/>
              <a:t>(CED)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535940" y="1581658"/>
            <a:ext cx="8227060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2800" spc="-5" dirty="0">
                <a:latin typeface="Arial MT"/>
                <a:cs typeface="Aharoni" panose="020B0604020202020204" pitchFamily="2" charset="-79"/>
              </a:rPr>
              <a:t>Cross </a:t>
            </a:r>
            <a:r>
              <a:rPr lang="en-IN" sz="2800" spc="-5" dirty="0">
                <a:latin typeface="Arial MT"/>
                <a:cs typeface="Aharoni" panose="020B0604020202020204" pitchFamily="2" charset="-79"/>
              </a:rPr>
              <a:t>P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rice</a:t>
            </a:r>
            <a:r>
              <a:rPr sz="2800" spc="10" dirty="0">
                <a:latin typeface="Arial MT"/>
                <a:cs typeface="Aharoni" panose="020B0604020202020204" pitchFamily="2" charset="-79"/>
              </a:rPr>
              <a:t> </a:t>
            </a:r>
            <a:r>
              <a:rPr lang="en-IN" sz="2800" spc="-5" dirty="0">
                <a:latin typeface="Arial MT"/>
                <a:cs typeface="Aharoni" panose="020B0604020202020204" pitchFamily="2" charset="-79"/>
              </a:rPr>
              <a:t>E</a:t>
            </a:r>
            <a:r>
              <a:rPr sz="2800" spc="-5" dirty="0" err="1">
                <a:latin typeface="Arial MT"/>
                <a:cs typeface="Aharoni" panose="020B0604020202020204" pitchFamily="2" charset="-79"/>
              </a:rPr>
              <a:t>lasticity</a:t>
            </a:r>
            <a:r>
              <a:rPr sz="2800" spc="15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(CED)</a:t>
            </a:r>
            <a:r>
              <a:rPr sz="2800" spc="25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measures</a:t>
            </a:r>
            <a:r>
              <a:rPr sz="2800" spc="2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the </a:t>
            </a:r>
            <a:r>
              <a:rPr sz="280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responsiveness</a:t>
            </a:r>
            <a:r>
              <a:rPr sz="280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of demand</a:t>
            </a:r>
            <a:r>
              <a:rPr sz="2800" spc="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for</a:t>
            </a:r>
            <a:r>
              <a:rPr sz="2800" spc="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good</a:t>
            </a:r>
            <a:r>
              <a:rPr sz="2800" spc="10" dirty="0">
                <a:latin typeface="Arial MT"/>
                <a:cs typeface="Aharoni" panose="020B0604020202020204" pitchFamily="2" charset="-79"/>
              </a:rPr>
              <a:t> </a:t>
            </a:r>
            <a:r>
              <a:rPr lang="en-IN" sz="2800" spc="-5" dirty="0">
                <a:latin typeface="Arial MT"/>
                <a:cs typeface="Aharoni" panose="020B0604020202020204" pitchFamily="2" charset="-79"/>
              </a:rPr>
              <a:t>A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 following </a:t>
            </a:r>
            <a:r>
              <a:rPr sz="2800" spc="-76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a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dirty="0">
                <a:latin typeface="Arial MT"/>
                <a:cs typeface="Aharoni" panose="020B0604020202020204" pitchFamily="2" charset="-79"/>
              </a:rPr>
              <a:t>change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dirty="0">
                <a:latin typeface="Arial MT"/>
                <a:cs typeface="Aharoni" panose="020B0604020202020204" pitchFamily="2" charset="-79"/>
              </a:rPr>
              <a:t>in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 the</a:t>
            </a:r>
            <a:r>
              <a:rPr sz="2800" dirty="0">
                <a:latin typeface="Arial MT"/>
                <a:cs typeface="Aharoni" panose="020B0604020202020204" pitchFamily="2" charset="-79"/>
              </a:rPr>
              <a:t> price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of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good </a:t>
            </a:r>
            <a:r>
              <a:rPr lang="en-IN" sz="2800" spc="-5" dirty="0">
                <a:latin typeface="Arial MT"/>
                <a:cs typeface="Aharoni" panose="020B0604020202020204" pitchFamily="2" charset="-79"/>
              </a:rPr>
              <a:t>B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dirty="0">
                <a:latin typeface="Arial MT"/>
                <a:cs typeface="Aharoni" panose="020B0604020202020204" pitchFamily="2" charset="-79"/>
              </a:rPr>
              <a:t>(a</a:t>
            </a:r>
            <a:r>
              <a:rPr sz="2800" spc="-10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dirty="0">
                <a:latin typeface="Arial MT"/>
                <a:cs typeface="Aharoni" panose="020B0604020202020204" pitchFamily="2" charset="-79"/>
              </a:rPr>
              <a:t>related</a:t>
            </a:r>
            <a:r>
              <a:rPr sz="2800" spc="-5" dirty="0">
                <a:latin typeface="Arial MT"/>
                <a:cs typeface="Aharoni" panose="020B0604020202020204" pitchFamily="2" charset="-79"/>
              </a:rPr>
              <a:t> </a:t>
            </a:r>
            <a:r>
              <a:rPr sz="2800" dirty="0">
                <a:latin typeface="Arial MT"/>
                <a:cs typeface="Aharoni" panose="020B0604020202020204" pitchFamily="2" charset="-79"/>
              </a:rPr>
              <a:t>good)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3288919"/>
            <a:ext cx="1423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CED</a:t>
            </a:r>
            <a:r>
              <a:rPr sz="2800" spc="-9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=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9357" y="3180073"/>
            <a:ext cx="6363970" cy="1020444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%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change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in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quantity</a:t>
            </a:r>
            <a:r>
              <a:rPr sz="2400" b="1" u="heavy" spc="-2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demanded</a:t>
            </a:r>
            <a:r>
              <a:rPr sz="2400" b="1" u="heavy" spc="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of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product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49860" algn="ctr">
              <a:lnSpc>
                <a:spcPct val="100000"/>
              </a:lnSpc>
              <a:spcBef>
                <a:spcPts val="740"/>
              </a:spcBef>
            </a:pPr>
            <a:r>
              <a:rPr sz="2400" dirty="0">
                <a:latin typeface="Arial MT"/>
                <a:cs typeface="Arial MT"/>
              </a:rPr>
              <a:t>%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price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product </a:t>
            </a:r>
            <a:r>
              <a:rPr sz="2400" b="1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697348"/>
            <a:ext cx="7957184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0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2800" spc="-5" dirty="0">
                <a:latin typeface="Arial MT"/>
                <a:cs typeface="Arial MT"/>
              </a:rPr>
              <a:t>With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cross</a:t>
            </a:r>
            <a:r>
              <a:rPr sz="2800" spc="-5" dirty="0">
                <a:latin typeface="Arial MT"/>
                <a:cs typeface="Arial MT"/>
              </a:rPr>
              <a:t> price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elasticity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make </a:t>
            </a:r>
            <a:r>
              <a:rPr sz="2800" dirty="0">
                <a:latin typeface="Arial MT"/>
                <a:cs typeface="Arial MT"/>
              </a:rPr>
              <a:t>an important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b="1" spc="-5" dirty="0">
                <a:latin typeface="Arial"/>
                <a:cs typeface="Arial"/>
              </a:rPr>
              <a:t>distinction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between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substitute</a:t>
            </a:r>
            <a:r>
              <a:rPr sz="28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 MT"/>
                <a:cs typeface="Arial MT"/>
              </a:rPr>
              <a:t>products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complementary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goods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 </a:t>
            </a:r>
            <a:r>
              <a:rPr sz="2800" dirty="0">
                <a:latin typeface="Arial MT"/>
                <a:cs typeface="Arial MT"/>
              </a:rPr>
              <a:t>services.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Cross</a:t>
            </a:r>
            <a:r>
              <a:rPr spc="5" dirty="0"/>
              <a:t> </a:t>
            </a:r>
            <a:r>
              <a:rPr spc="-5" dirty="0"/>
              <a:t>Elasticity</a:t>
            </a:r>
            <a:r>
              <a:rPr spc="-15" dirty="0"/>
              <a:t> </a:t>
            </a:r>
            <a:r>
              <a:rPr spc="-5" dirty="0"/>
              <a:t>of Demand</a:t>
            </a:r>
            <a:r>
              <a:rPr spc="25" dirty="0"/>
              <a:t> </a:t>
            </a:r>
            <a:r>
              <a:rPr spc="-5" dirty="0"/>
              <a:t>(</a:t>
            </a:r>
            <a:r>
              <a:rPr sz="3600" spc="-5" dirty="0"/>
              <a:t>CED</a:t>
            </a:r>
            <a:r>
              <a:rPr spc="-5" dirty="0"/>
              <a:t>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691472"/>
            <a:ext cx="7946008" cy="5138073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876935" algn="l"/>
              </a:tabLst>
            </a:pPr>
            <a:r>
              <a:rPr sz="3400" spc="-5" dirty="0">
                <a:latin typeface="Arial MT"/>
                <a:cs typeface="Arial MT"/>
              </a:rPr>
              <a:t>Substitutes</a:t>
            </a:r>
            <a:endParaRPr sz="3400" dirty="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1225"/>
              </a:spcBef>
              <a:buClr>
                <a:srgbClr val="CCCCFF"/>
              </a:buClr>
              <a:buSzPct val="97222"/>
              <a:buFont typeface="Wingdings"/>
              <a:buChar char=""/>
              <a:tabLst>
                <a:tab pos="355600" algn="l"/>
              </a:tabLst>
            </a:pPr>
            <a:endParaRPr sz="2800" dirty="0">
              <a:latin typeface="Arial MT"/>
              <a:cs typeface="Arial MT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775"/>
              </a:spcBef>
              <a:buClr>
                <a:srgbClr val="CCCCFF"/>
              </a:buClr>
              <a:buSzPct val="96875"/>
              <a:buFont typeface="Wingdings"/>
              <a:buChar char=""/>
              <a:tabLst>
                <a:tab pos="833755" algn="l"/>
                <a:tab pos="2446020" algn="l"/>
              </a:tabLst>
            </a:pPr>
            <a:endParaRPr lang="en-IN" sz="3200" dirty="0">
              <a:latin typeface="Arial MT"/>
              <a:cs typeface="Arial MT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775"/>
              </a:spcBef>
              <a:buClr>
                <a:srgbClr val="CCCCFF"/>
              </a:buClr>
              <a:buSzPct val="96875"/>
              <a:buFont typeface="Wingdings"/>
              <a:buChar char=""/>
              <a:tabLst>
                <a:tab pos="833755" algn="l"/>
                <a:tab pos="2446020" algn="l"/>
              </a:tabLst>
            </a:pPr>
            <a:endParaRPr lang="en-IN" sz="3200" dirty="0">
              <a:latin typeface="Arial MT"/>
              <a:cs typeface="Arial MT"/>
            </a:endParaRPr>
          </a:p>
          <a:p>
            <a:pPr marL="756285" marR="5080" lvl="1" indent="-287020" algn="just">
              <a:lnSpc>
                <a:spcPct val="80000"/>
              </a:lnSpc>
              <a:spcBef>
                <a:spcPts val="775"/>
              </a:spcBef>
              <a:buClr>
                <a:srgbClr val="CCCCFF"/>
              </a:buClr>
              <a:buSzPct val="96875"/>
              <a:buFont typeface="Wingdings"/>
              <a:buChar char=""/>
              <a:tabLst>
                <a:tab pos="833755" algn="l"/>
                <a:tab pos="2446020" algn="l"/>
              </a:tabLst>
            </a:pPr>
            <a:r>
              <a:rPr sz="2800" dirty="0">
                <a:latin typeface="Arial MT"/>
                <a:cs typeface="Arial MT"/>
              </a:rPr>
              <a:t>If price of </a:t>
            </a:r>
            <a:r>
              <a:rPr sz="2800" spc="-5" dirty="0">
                <a:latin typeface="Arial MT"/>
                <a:cs typeface="Arial MT"/>
              </a:rPr>
              <a:t>one product </a:t>
            </a:r>
            <a:r>
              <a:rPr sz="2800" dirty="0">
                <a:latin typeface="Arial MT"/>
                <a:cs typeface="Arial MT"/>
              </a:rPr>
              <a:t>increase,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spc="-87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demand	for other </a:t>
            </a:r>
            <a:r>
              <a:rPr sz="2800" dirty="0">
                <a:latin typeface="Arial MT"/>
                <a:cs typeface="Arial MT"/>
              </a:rPr>
              <a:t>substitute </a:t>
            </a:r>
            <a:r>
              <a:rPr sz="2800" spc="-5" dirty="0">
                <a:latin typeface="Arial MT"/>
                <a:cs typeface="Arial MT"/>
              </a:rPr>
              <a:t>goods </a:t>
            </a:r>
            <a:r>
              <a:rPr sz="2800" dirty="0">
                <a:latin typeface="Arial MT"/>
                <a:cs typeface="Arial MT"/>
              </a:rPr>
              <a:t> increases or vice versa, </a:t>
            </a:r>
            <a:r>
              <a:rPr sz="2800" spc="-5" dirty="0">
                <a:latin typeface="Arial MT"/>
                <a:cs typeface="Arial MT"/>
              </a:rPr>
              <a:t>then The </a:t>
            </a:r>
            <a:r>
              <a:rPr sz="2800" dirty="0">
                <a:latin typeface="Arial MT"/>
                <a:cs typeface="Arial MT"/>
              </a:rPr>
              <a:t> Cross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Elasticity</a:t>
            </a:r>
            <a:r>
              <a:rPr sz="2800" spc="-10" dirty="0">
                <a:latin typeface="Arial MT"/>
                <a:cs typeface="Arial MT"/>
              </a:rPr>
              <a:t> of</a:t>
            </a:r>
            <a:r>
              <a:rPr sz="2800" spc="-5" dirty="0">
                <a:latin typeface="Arial MT"/>
                <a:cs typeface="Arial MT"/>
              </a:rPr>
              <a:t> Demand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between </a:t>
            </a:r>
            <a:r>
              <a:rPr sz="2800" spc="-87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two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substitutes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Positive.</a:t>
            </a:r>
          </a:p>
          <a:p>
            <a:pPr marR="848360" algn="r">
              <a:lnSpc>
                <a:spcPct val="100000"/>
              </a:lnSpc>
              <a:spcBef>
                <a:spcPts val="1610"/>
              </a:spcBef>
            </a:pPr>
            <a:endParaRPr lang="en-IN" sz="3200" dirty="0">
              <a:latin typeface="Arial Black"/>
              <a:cs typeface="Arial Black"/>
            </a:endParaRPr>
          </a:p>
          <a:p>
            <a:pPr marR="848360" algn="just">
              <a:lnSpc>
                <a:spcPct val="100000"/>
              </a:lnSpc>
              <a:spcBef>
                <a:spcPts val="1610"/>
              </a:spcBef>
            </a:pPr>
            <a:r>
              <a:rPr lang="en-IN" sz="3200" dirty="0">
                <a:latin typeface="Arial Black"/>
                <a:cs typeface="Arial Black"/>
              </a:rPr>
              <a:t>Positive Effect on Other Good</a:t>
            </a:r>
            <a:endParaRPr sz="32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Cross</a:t>
            </a:r>
            <a:r>
              <a:rPr spc="5" dirty="0"/>
              <a:t> </a:t>
            </a:r>
            <a:r>
              <a:rPr spc="-5" dirty="0"/>
              <a:t>Elasticity</a:t>
            </a:r>
            <a:r>
              <a:rPr spc="-15" dirty="0"/>
              <a:t> </a:t>
            </a:r>
            <a:r>
              <a:rPr spc="-5" dirty="0"/>
              <a:t>of Demand</a:t>
            </a:r>
            <a:r>
              <a:rPr spc="25" dirty="0"/>
              <a:t> </a:t>
            </a:r>
            <a:r>
              <a:rPr spc="-5" dirty="0"/>
              <a:t>(</a:t>
            </a:r>
            <a:r>
              <a:rPr sz="3600" spc="-5" dirty="0"/>
              <a:t>CED</a:t>
            </a:r>
            <a:r>
              <a:rPr spc="-5" dirty="0"/>
              <a:t>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03434" y="893852"/>
            <a:ext cx="7852404" cy="54823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768985" algn="l"/>
              </a:tabLst>
            </a:pPr>
            <a:r>
              <a:rPr sz="3400" spc="-5" dirty="0">
                <a:latin typeface="Arial MT"/>
                <a:cs typeface="Arial MT"/>
              </a:rPr>
              <a:t>Complements</a:t>
            </a:r>
            <a:endParaRPr sz="3400" dirty="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2110"/>
              </a:spcBef>
              <a:buClr>
                <a:srgbClr val="CCCCFF"/>
              </a:buClr>
              <a:tabLst>
                <a:tab pos="355600" algn="l"/>
              </a:tabLst>
            </a:pPr>
            <a:endParaRPr lang="en-IN" spc="-5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2110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endParaRPr lang="en-IN" spc="-5" dirty="0">
              <a:latin typeface="Arial MT"/>
              <a:cs typeface="Arial MT"/>
            </a:endParaRPr>
          </a:p>
          <a:p>
            <a:pPr marL="469265" marR="1376045" lvl="1" algn="just">
              <a:lnSpc>
                <a:spcPct val="80000"/>
              </a:lnSpc>
              <a:spcBef>
                <a:spcPts val="675"/>
              </a:spcBef>
              <a:buClr>
                <a:srgbClr val="CCCCFF"/>
              </a:buClr>
              <a:buSzPct val="96428"/>
              <a:tabLst>
                <a:tab pos="787400" algn="l"/>
                <a:tab pos="4375785" algn="l"/>
              </a:tabLst>
            </a:pPr>
            <a:endParaRPr lang="en-IN" sz="2800" dirty="0">
              <a:latin typeface="Arial MT"/>
              <a:cs typeface="Arial MT"/>
            </a:endParaRPr>
          </a:p>
          <a:p>
            <a:pPr marL="926465" marR="1376045" lvl="2" algn="just">
              <a:lnSpc>
                <a:spcPct val="80000"/>
              </a:lnSpc>
              <a:spcBef>
                <a:spcPts val="675"/>
              </a:spcBef>
              <a:buClr>
                <a:srgbClr val="CCCCFF"/>
              </a:buClr>
              <a:buSzPct val="96428"/>
              <a:tabLst>
                <a:tab pos="787400" algn="l"/>
                <a:tab pos="4375785" algn="l"/>
              </a:tabLst>
            </a:pPr>
            <a:r>
              <a:rPr sz="2800" dirty="0">
                <a:latin typeface="Arial MT"/>
                <a:cs typeface="Arial MT"/>
              </a:rPr>
              <a:t>If price </a:t>
            </a:r>
            <a:r>
              <a:rPr sz="2800" spc="-5" dirty="0">
                <a:latin typeface="Arial MT"/>
                <a:cs typeface="Arial MT"/>
              </a:rPr>
              <a:t>of one </a:t>
            </a:r>
            <a:r>
              <a:rPr sz="2800" dirty="0">
                <a:latin typeface="Arial MT"/>
                <a:cs typeface="Arial MT"/>
              </a:rPr>
              <a:t>product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increase,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demand	for </a:t>
            </a:r>
            <a:r>
              <a:rPr sz="2800" dirty="0">
                <a:latin typeface="Arial MT"/>
                <a:cs typeface="Arial MT"/>
              </a:rPr>
              <a:t> other</a:t>
            </a:r>
            <a:r>
              <a:rPr lang="en-IN"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Complementary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goods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decreases or vice versa,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then </a:t>
            </a:r>
            <a:r>
              <a:rPr sz="2800" spc="-5" dirty="0">
                <a:latin typeface="Arial MT"/>
                <a:cs typeface="Arial MT"/>
              </a:rPr>
              <a:t>The Cross Elasticity of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Demand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between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two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Complementary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is Negative.</a:t>
            </a:r>
            <a:endParaRPr sz="2800" dirty="0">
              <a:latin typeface="Arial MT"/>
              <a:cs typeface="Arial MT"/>
            </a:endParaRPr>
          </a:p>
          <a:p>
            <a:pPr algn="just">
              <a:lnSpc>
                <a:spcPct val="100000"/>
              </a:lnSpc>
              <a:spcBef>
                <a:spcPts val="580"/>
              </a:spcBef>
            </a:pPr>
            <a:endParaRPr lang="en-IN" sz="3600" dirty="0">
              <a:latin typeface="Arial Black"/>
              <a:cs typeface="Arial Black"/>
            </a:endParaRPr>
          </a:p>
          <a:p>
            <a:pPr algn="just">
              <a:lnSpc>
                <a:spcPct val="100000"/>
              </a:lnSpc>
              <a:spcBef>
                <a:spcPts val="580"/>
              </a:spcBef>
            </a:pPr>
            <a:r>
              <a:rPr lang="en-IN" sz="3600" dirty="0">
                <a:latin typeface="Arial Black"/>
                <a:cs typeface="Arial Black"/>
              </a:rPr>
              <a:t>Price effect is Negative.</a:t>
            </a:r>
            <a:endParaRPr sz="36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0174"/>
            <a:ext cx="241300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" dirty="0"/>
              <a:t>Substitutes</a:t>
            </a:r>
            <a:endParaRPr sz="3800"/>
          </a:p>
        </p:txBody>
      </p:sp>
      <p:sp>
        <p:nvSpPr>
          <p:cNvPr id="3" name="object 3"/>
          <p:cNvSpPr/>
          <p:nvPr/>
        </p:nvSpPr>
        <p:spPr>
          <a:xfrm>
            <a:off x="1539875" y="1262125"/>
            <a:ext cx="3386454" cy="4507230"/>
          </a:xfrm>
          <a:custGeom>
            <a:avLst/>
            <a:gdLst/>
            <a:ahLst/>
            <a:cxnLst/>
            <a:rect l="l" t="t" r="r" b="b"/>
            <a:pathLst>
              <a:path w="3386454" h="4507230">
                <a:moveTo>
                  <a:pt x="0" y="0"/>
                </a:moveTo>
                <a:lnTo>
                  <a:pt x="0" y="4506849"/>
                </a:lnTo>
              </a:path>
              <a:path w="3386454" h="4507230">
                <a:moveTo>
                  <a:pt x="0" y="4506849"/>
                </a:moveTo>
                <a:lnTo>
                  <a:pt x="3386201" y="4506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5563" y="1287221"/>
            <a:ext cx="7981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Price</a:t>
            </a:r>
            <a:r>
              <a:rPr sz="1800" spc="-85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563" y="1833117"/>
            <a:ext cx="798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Good</a:t>
            </a:r>
            <a:r>
              <a:rPr sz="1800" spc="-9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S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3482" y="5888837"/>
            <a:ext cx="2275205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Quantity</a:t>
            </a:r>
            <a:r>
              <a:rPr sz="1800" spc="-5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demanded</a:t>
            </a: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Arial MT"/>
              <a:cs typeface="Arial MT"/>
            </a:endParaRPr>
          </a:p>
          <a:p>
            <a:pPr marL="1504315">
              <a:lnSpc>
                <a:spcPct val="100000"/>
              </a:lnSpc>
            </a:pP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Go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o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r>
              <a:rPr sz="1800" spc="-4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T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46225" y="2073846"/>
            <a:ext cx="7355205" cy="4364355"/>
            <a:chOff x="1546225" y="2022475"/>
            <a:chExt cx="7355205" cy="4364355"/>
          </a:xfrm>
        </p:grpSpPr>
        <p:sp>
          <p:nvSpPr>
            <p:cNvPr id="8" name="object 8"/>
            <p:cNvSpPr/>
            <p:nvPr/>
          </p:nvSpPr>
          <p:spPr>
            <a:xfrm>
              <a:off x="1979676" y="2035175"/>
              <a:ext cx="1481455" cy="3332479"/>
            </a:xfrm>
            <a:custGeom>
              <a:avLst/>
              <a:gdLst/>
              <a:ahLst/>
              <a:cxnLst/>
              <a:rect l="l" t="t" r="r" b="b"/>
              <a:pathLst>
                <a:path w="1481454" h="3332479">
                  <a:moveTo>
                    <a:pt x="1481074" y="0"/>
                  </a:moveTo>
                  <a:lnTo>
                    <a:pt x="0" y="3332226"/>
                  </a:lnTo>
                </a:path>
              </a:pathLst>
            </a:custGeom>
            <a:ln w="25400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6225" y="3043174"/>
              <a:ext cx="1441450" cy="2737485"/>
            </a:xfrm>
            <a:custGeom>
              <a:avLst/>
              <a:gdLst/>
              <a:ahLst/>
              <a:cxnLst/>
              <a:rect l="l" t="t" r="r" b="b"/>
              <a:pathLst>
                <a:path w="1441450" h="2737485">
                  <a:moveTo>
                    <a:pt x="1650" y="0"/>
                  </a:moveTo>
                  <a:lnTo>
                    <a:pt x="1441450" y="0"/>
                  </a:lnTo>
                </a:path>
                <a:path w="1441450" h="2737485">
                  <a:moveTo>
                    <a:pt x="0" y="1224026"/>
                  </a:moveTo>
                  <a:lnTo>
                    <a:pt x="935101" y="1224026"/>
                  </a:lnTo>
                </a:path>
                <a:path w="1441450" h="2737485">
                  <a:moveTo>
                    <a:pt x="1441450" y="0"/>
                  </a:moveTo>
                  <a:lnTo>
                    <a:pt x="1441450" y="2736913"/>
                  </a:lnTo>
                </a:path>
                <a:path w="1441450" h="2737485">
                  <a:moveTo>
                    <a:pt x="938276" y="1225550"/>
                  </a:moveTo>
                  <a:lnTo>
                    <a:pt x="938276" y="2736913"/>
                  </a:lnTo>
                </a:path>
              </a:pathLst>
            </a:custGeom>
            <a:ln w="349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24354" y="3116199"/>
              <a:ext cx="519430" cy="1016000"/>
            </a:xfrm>
            <a:custGeom>
              <a:avLst/>
              <a:gdLst/>
              <a:ahLst/>
              <a:cxnLst/>
              <a:rect l="l" t="t" r="r" b="b"/>
              <a:pathLst>
                <a:path w="519430" h="1016000">
                  <a:moveTo>
                    <a:pt x="15620" y="969137"/>
                  </a:moveTo>
                  <a:lnTo>
                    <a:pt x="0" y="1000378"/>
                  </a:lnTo>
                  <a:lnTo>
                    <a:pt x="31241" y="1015873"/>
                  </a:lnTo>
                  <a:lnTo>
                    <a:pt x="46862" y="984631"/>
                  </a:lnTo>
                  <a:lnTo>
                    <a:pt x="15620" y="969137"/>
                  </a:lnTo>
                  <a:close/>
                </a:path>
                <a:path w="519430" h="1016000">
                  <a:moveTo>
                    <a:pt x="46735" y="906526"/>
                  </a:moveTo>
                  <a:lnTo>
                    <a:pt x="31241" y="937768"/>
                  </a:lnTo>
                  <a:lnTo>
                    <a:pt x="62483" y="953388"/>
                  </a:lnTo>
                  <a:lnTo>
                    <a:pt x="77977" y="922146"/>
                  </a:lnTo>
                  <a:lnTo>
                    <a:pt x="46735" y="906526"/>
                  </a:lnTo>
                  <a:close/>
                </a:path>
                <a:path w="519430" h="1016000">
                  <a:moveTo>
                    <a:pt x="77977" y="844042"/>
                  </a:moveTo>
                  <a:lnTo>
                    <a:pt x="62356" y="875283"/>
                  </a:lnTo>
                  <a:lnTo>
                    <a:pt x="93598" y="890905"/>
                  </a:lnTo>
                  <a:lnTo>
                    <a:pt x="109219" y="859663"/>
                  </a:lnTo>
                  <a:lnTo>
                    <a:pt x="77977" y="844042"/>
                  </a:lnTo>
                  <a:close/>
                </a:path>
                <a:path w="519430" h="1016000">
                  <a:moveTo>
                    <a:pt x="109219" y="781557"/>
                  </a:moveTo>
                  <a:lnTo>
                    <a:pt x="93598" y="812800"/>
                  </a:lnTo>
                  <a:lnTo>
                    <a:pt x="124840" y="828420"/>
                  </a:lnTo>
                  <a:lnTo>
                    <a:pt x="140462" y="797178"/>
                  </a:lnTo>
                  <a:lnTo>
                    <a:pt x="109219" y="781557"/>
                  </a:lnTo>
                  <a:close/>
                </a:path>
                <a:path w="519430" h="1016000">
                  <a:moveTo>
                    <a:pt x="140334" y="719074"/>
                  </a:moveTo>
                  <a:lnTo>
                    <a:pt x="124840" y="750315"/>
                  </a:lnTo>
                  <a:lnTo>
                    <a:pt x="156082" y="765937"/>
                  </a:lnTo>
                  <a:lnTo>
                    <a:pt x="171576" y="734694"/>
                  </a:lnTo>
                  <a:lnTo>
                    <a:pt x="140334" y="719074"/>
                  </a:lnTo>
                  <a:close/>
                </a:path>
                <a:path w="519430" h="1016000">
                  <a:moveTo>
                    <a:pt x="171576" y="656589"/>
                  </a:moveTo>
                  <a:lnTo>
                    <a:pt x="155956" y="687832"/>
                  </a:lnTo>
                  <a:lnTo>
                    <a:pt x="187197" y="703452"/>
                  </a:lnTo>
                  <a:lnTo>
                    <a:pt x="202819" y="672211"/>
                  </a:lnTo>
                  <a:lnTo>
                    <a:pt x="171576" y="656589"/>
                  </a:lnTo>
                  <a:close/>
                </a:path>
                <a:path w="519430" h="1016000">
                  <a:moveTo>
                    <a:pt x="202819" y="594106"/>
                  </a:moveTo>
                  <a:lnTo>
                    <a:pt x="187197" y="625348"/>
                  </a:lnTo>
                  <a:lnTo>
                    <a:pt x="218439" y="640969"/>
                  </a:lnTo>
                  <a:lnTo>
                    <a:pt x="234060" y="609726"/>
                  </a:lnTo>
                  <a:lnTo>
                    <a:pt x="202819" y="594106"/>
                  </a:lnTo>
                  <a:close/>
                </a:path>
                <a:path w="519430" h="1016000">
                  <a:moveTo>
                    <a:pt x="233933" y="531621"/>
                  </a:moveTo>
                  <a:lnTo>
                    <a:pt x="218439" y="562863"/>
                  </a:lnTo>
                  <a:lnTo>
                    <a:pt x="249681" y="578484"/>
                  </a:lnTo>
                  <a:lnTo>
                    <a:pt x="265175" y="547243"/>
                  </a:lnTo>
                  <a:lnTo>
                    <a:pt x="233933" y="531621"/>
                  </a:lnTo>
                  <a:close/>
                </a:path>
                <a:path w="519430" h="1016000">
                  <a:moveTo>
                    <a:pt x="265175" y="469138"/>
                  </a:moveTo>
                  <a:lnTo>
                    <a:pt x="249554" y="500380"/>
                  </a:lnTo>
                  <a:lnTo>
                    <a:pt x="280796" y="516000"/>
                  </a:lnTo>
                  <a:lnTo>
                    <a:pt x="296418" y="484759"/>
                  </a:lnTo>
                  <a:lnTo>
                    <a:pt x="265175" y="469138"/>
                  </a:lnTo>
                  <a:close/>
                </a:path>
                <a:path w="519430" h="1016000">
                  <a:moveTo>
                    <a:pt x="296418" y="406653"/>
                  </a:moveTo>
                  <a:lnTo>
                    <a:pt x="280796" y="437896"/>
                  </a:lnTo>
                  <a:lnTo>
                    <a:pt x="312038" y="453516"/>
                  </a:lnTo>
                  <a:lnTo>
                    <a:pt x="327659" y="422275"/>
                  </a:lnTo>
                  <a:lnTo>
                    <a:pt x="296418" y="406653"/>
                  </a:lnTo>
                  <a:close/>
                </a:path>
                <a:path w="519430" h="1016000">
                  <a:moveTo>
                    <a:pt x="327532" y="344170"/>
                  </a:moveTo>
                  <a:lnTo>
                    <a:pt x="312038" y="375412"/>
                  </a:lnTo>
                  <a:lnTo>
                    <a:pt x="343281" y="390905"/>
                  </a:lnTo>
                  <a:lnTo>
                    <a:pt x="358775" y="359663"/>
                  </a:lnTo>
                  <a:lnTo>
                    <a:pt x="327532" y="344170"/>
                  </a:lnTo>
                  <a:close/>
                </a:path>
                <a:path w="519430" h="1016000">
                  <a:moveTo>
                    <a:pt x="358775" y="281686"/>
                  </a:moveTo>
                  <a:lnTo>
                    <a:pt x="343153" y="312927"/>
                  </a:lnTo>
                  <a:lnTo>
                    <a:pt x="374395" y="328422"/>
                  </a:lnTo>
                  <a:lnTo>
                    <a:pt x="390016" y="297179"/>
                  </a:lnTo>
                  <a:lnTo>
                    <a:pt x="358775" y="281686"/>
                  </a:lnTo>
                  <a:close/>
                </a:path>
                <a:path w="519430" h="1016000">
                  <a:moveTo>
                    <a:pt x="390016" y="219075"/>
                  </a:moveTo>
                  <a:lnTo>
                    <a:pt x="374395" y="250316"/>
                  </a:lnTo>
                  <a:lnTo>
                    <a:pt x="405638" y="265938"/>
                  </a:lnTo>
                  <a:lnTo>
                    <a:pt x="421258" y="234696"/>
                  </a:lnTo>
                  <a:lnTo>
                    <a:pt x="390016" y="219075"/>
                  </a:lnTo>
                  <a:close/>
                </a:path>
                <a:path w="519430" h="1016000">
                  <a:moveTo>
                    <a:pt x="421131" y="156590"/>
                  </a:moveTo>
                  <a:lnTo>
                    <a:pt x="405638" y="187833"/>
                  </a:lnTo>
                  <a:lnTo>
                    <a:pt x="436879" y="203453"/>
                  </a:lnTo>
                  <a:lnTo>
                    <a:pt x="452373" y="172212"/>
                  </a:lnTo>
                  <a:lnTo>
                    <a:pt x="421131" y="156590"/>
                  </a:lnTo>
                  <a:close/>
                </a:path>
                <a:path w="519430" h="1016000">
                  <a:moveTo>
                    <a:pt x="452373" y="94106"/>
                  </a:moveTo>
                  <a:lnTo>
                    <a:pt x="436752" y="125349"/>
                  </a:lnTo>
                  <a:lnTo>
                    <a:pt x="467994" y="140970"/>
                  </a:lnTo>
                  <a:lnTo>
                    <a:pt x="483615" y="109727"/>
                  </a:lnTo>
                  <a:lnTo>
                    <a:pt x="452373" y="94106"/>
                  </a:lnTo>
                  <a:close/>
                </a:path>
                <a:path w="519430" h="1016000">
                  <a:moveTo>
                    <a:pt x="518794" y="0"/>
                  </a:moveTo>
                  <a:lnTo>
                    <a:pt x="425195" y="70358"/>
                  </a:lnTo>
                  <a:lnTo>
                    <a:pt x="518921" y="117221"/>
                  </a:lnTo>
                  <a:lnTo>
                    <a:pt x="5187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06873" y="5013325"/>
              <a:ext cx="4188460" cy="1367155"/>
            </a:xfrm>
            <a:custGeom>
              <a:avLst/>
              <a:gdLst/>
              <a:ahLst/>
              <a:cxnLst/>
              <a:rect l="l" t="t" r="r" b="b"/>
              <a:pathLst>
                <a:path w="4188459" h="1367154">
                  <a:moveTo>
                    <a:pt x="0" y="25400"/>
                  </a:moveTo>
                  <a:lnTo>
                    <a:pt x="873251" y="569468"/>
                  </a:lnTo>
                  <a:lnTo>
                    <a:pt x="873251" y="1139024"/>
                  </a:lnTo>
                  <a:lnTo>
                    <a:pt x="877879" y="1184937"/>
                  </a:lnTo>
                  <a:lnTo>
                    <a:pt x="891151" y="1227700"/>
                  </a:lnTo>
                  <a:lnTo>
                    <a:pt x="912149" y="1266397"/>
                  </a:lnTo>
                  <a:lnTo>
                    <a:pt x="939958" y="1300113"/>
                  </a:lnTo>
                  <a:lnTo>
                    <a:pt x="973661" y="1327931"/>
                  </a:lnTo>
                  <a:lnTo>
                    <a:pt x="1012340" y="1348935"/>
                  </a:lnTo>
                  <a:lnTo>
                    <a:pt x="1055080" y="1362209"/>
                  </a:lnTo>
                  <a:lnTo>
                    <a:pt x="1100963" y="1366837"/>
                  </a:lnTo>
                  <a:lnTo>
                    <a:pt x="3960114" y="1366837"/>
                  </a:lnTo>
                  <a:lnTo>
                    <a:pt x="4006002" y="1362209"/>
                  </a:lnTo>
                  <a:lnTo>
                    <a:pt x="4048756" y="1348935"/>
                  </a:lnTo>
                  <a:lnTo>
                    <a:pt x="4087455" y="1327931"/>
                  </a:lnTo>
                  <a:lnTo>
                    <a:pt x="4121181" y="1300113"/>
                  </a:lnTo>
                  <a:lnTo>
                    <a:pt x="4149014" y="1266397"/>
                  </a:lnTo>
                  <a:lnTo>
                    <a:pt x="4170033" y="1227700"/>
                  </a:lnTo>
                  <a:lnTo>
                    <a:pt x="4183318" y="1184937"/>
                  </a:lnTo>
                  <a:lnTo>
                    <a:pt x="4187952" y="1139024"/>
                  </a:lnTo>
                  <a:lnTo>
                    <a:pt x="4187952" y="227837"/>
                  </a:lnTo>
                  <a:lnTo>
                    <a:pt x="873251" y="227837"/>
                  </a:lnTo>
                  <a:lnTo>
                    <a:pt x="0" y="25400"/>
                  </a:lnTo>
                  <a:close/>
                </a:path>
                <a:path w="4188459" h="1367154">
                  <a:moveTo>
                    <a:pt x="3960114" y="0"/>
                  </a:moveTo>
                  <a:lnTo>
                    <a:pt x="1100963" y="0"/>
                  </a:lnTo>
                  <a:lnTo>
                    <a:pt x="1055080" y="4627"/>
                  </a:lnTo>
                  <a:lnTo>
                    <a:pt x="1012340" y="17901"/>
                  </a:lnTo>
                  <a:lnTo>
                    <a:pt x="973661" y="38904"/>
                  </a:lnTo>
                  <a:lnTo>
                    <a:pt x="939958" y="66722"/>
                  </a:lnTo>
                  <a:lnTo>
                    <a:pt x="912149" y="100440"/>
                  </a:lnTo>
                  <a:lnTo>
                    <a:pt x="891151" y="139142"/>
                  </a:lnTo>
                  <a:lnTo>
                    <a:pt x="877879" y="181913"/>
                  </a:lnTo>
                  <a:lnTo>
                    <a:pt x="873251" y="227837"/>
                  </a:lnTo>
                  <a:lnTo>
                    <a:pt x="4187825" y="227837"/>
                  </a:lnTo>
                  <a:lnTo>
                    <a:pt x="4183233" y="181913"/>
                  </a:lnTo>
                  <a:lnTo>
                    <a:pt x="4169979" y="139142"/>
                  </a:lnTo>
                  <a:lnTo>
                    <a:pt x="4148983" y="100440"/>
                  </a:lnTo>
                  <a:lnTo>
                    <a:pt x="4121165" y="66722"/>
                  </a:lnTo>
                  <a:lnTo>
                    <a:pt x="4087449" y="38904"/>
                  </a:lnTo>
                  <a:lnTo>
                    <a:pt x="4048754" y="17901"/>
                  </a:lnTo>
                  <a:lnTo>
                    <a:pt x="4006001" y="4627"/>
                  </a:lnTo>
                  <a:lnTo>
                    <a:pt x="3960114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6873" y="5013325"/>
              <a:ext cx="4188460" cy="1367155"/>
            </a:xfrm>
            <a:custGeom>
              <a:avLst/>
              <a:gdLst/>
              <a:ahLst/>
              <a:cxnLst/>
              <a:rect l="l" t="t" r="r" b="b"/>
              <a:pathLst>
                <a:path w="4188459" h="1367154">
                  <a:moveTo>
                    <a:pt x="873251" y="227837"/>
                  </a:moveTo>
                  <a:lnTo>
                    <a:pt x="877879" y="181913"/>
                  </a:lnTo>
                  <a:lnTo>
                    <a:pt x="891151" y="139142"/>
                  </a:lnTo>
                  <a:lnTo>
                    <a:pt x="912149" y="100440"/>
                  </a:lnTo>
                  <a:lnTo>
                    <a:pt x="939958" y="66722"/>
                  </a:lnTo>
                  <a:lnTo>
                    <a:pt x="973661" y="38904"/>
                  </a:lnTo>
                  <a:lnTo>
                    <a:pt x="1012340" y="17901"/>
                  </a:lnTo>
                  <a:lnTo>
                    <a:pt x="1055080" y="4627"/>
                  </a:lnTo>
                  <a:lnTo>
                    <a:pt x="1100963" y="0"/>
                  </a:lnTo>
                  <a:lnTo>
                    <a:pt x="1425702" y="0"/>
                  </a:lnTo>
                  <a:lnTo>
                    <a:pt x="2254377" y="0"/>
                  </a:lnTo>
                  <a:lnTo>
                    <a:pt x="3960114" y="0"/>
                  </a:lnTo>
                  <a:lnTo>
                    <a:pt x="4006001" y="4627"/>
                  </a:lnTo>
                  <a:lnTo>
                    <a:pt x="4048754" y="17901"/>
                  </a:lnTo>
                  <a:lnTo>
                    <a:pt x="4087449" y="38904"/>
                  </a:lnTo>
                  <a:lnTo>
                    <a:pt x="4121165" y="66722"/>
                  </a:lnTo>
                  <a:lnTo>
                    <a:pt x="4148983" y="100440"/>
                  </a:lnTo>
                  <a:lnTo>
                    <a:pt x="4169979" y="139142"/>
                  </a:lnTo>
                  <a:lnTo>
                    <a:pt x="4183233" y="181913"/>
                  </a:lnTo>
                  <a:lnTo>
                    <a:pt x="4187825" y="227837"/>
                  </a:lnTo>
                  <a:lnTo>
                    <a:pt x="4187952" y="569468"/>
                  </a:lnTo>
                  <a:lnTo>
                    <a:pt x="4187952" y="1139024"/>
                  </a:lnTo>
                  <a:lnTo>
                    <a:pt x="4183318" y="1184937"/>
                  </a:lnTo>
                  <a:lnTo>
                    <a:pt x="4170033" y="1227700"/>
                  </a:lnTo>
                  <a:lnTo>
                    <a:pt x="4149014" y="1266397"/>
                  </a:lnTo>
                  <a:lnTo>
                    <a:pt x="4121181" y="1300113"/>
                  </a:lnTo>
                  <a:lnTo>
                    <a:pt x="4087455" y="1327931"/>
                  </a:lnTo>
                  <a:lnTo>
                    <a:pt x="4048756" y="1348935"/>
                  </a:lnTo>
                  <a:lnTo>
                    <a:pt x="4006002" y="1362209"/>
                  </a:lnTo>
                  <a:lnTo>
                    <a:pt x="3960114" y="1366837"/>
                  </a:lnTo>
                  <a:lnTo>
                    <a:pt x="2254377" y="1366837"/>
                  </a:lnTo>
                  <a:lnTo>
                    <a:pt x="1425702" y="1366837"/>
                  </a:lnTo>
                  <a:lnTo>
                    <a:pt x="1100963" y="1366837"/>
                  </a:lnTo>
                  <a:lnTo>
                    <a:pt x="1055080" y="1362209"/>
                  </a:lnTo>
                  <a:lnTo>
                    <a:pt x="1012340" y="1348935"/>
                  </a:lnTo>
                  <a:lnTo>
                    <a:pt x="973661" y="1327931"/>
                  </a:lnTo>
                  <a:lnTo>
                    <a:pt x="939958" y="1300113"/>
                  </a:lnTo>
                  <a:lnTo>
                    <a:pt x="912149" y="1266397"/>
                  </a:lnTo>
                  <a:lnTo>
                    <a:pt x="891151" y="1227700"/>
                  </a:lnTo>
                  <a:lnTo>
                    <a:pt x="877879" y="1184937"/>
                  </a:lnTo>
                  <a:lnTo>
                    <a:pt x="873251" y="1139024"/>
                  </a:lnTo>
                  <a:lnTo>
                    <a:pt x="873251" y="569468"/>
                  </a:lnTo>
                  <a:lnTo>
                    <a:pt x="0" y="25400"/>
                  </a:lnTo>
                  <a:lnTo>
                    <a:pt x="873251" y="227837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518408" y="2260472"/>
            <a:ext cx="8870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ma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n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23135" y="1541526"/>
            <a:ext cx="2280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333399"/>
                </a:solidFill>
                <a:latin typeface="Arial MT"/>
                <a:cs typeface="Arial MT"/>
              </a:rPr>
              <a:t>Two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Substitutes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1272" y="4418457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P1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272" y="3197478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P2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49085" y="5181599"/>
            <a:ext cx="2613914" cy="1133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400" spc="-5" dirty="0">
                <a:latin typeface="Arial MT"/>
                <a:cs typeface="Arial MT"/>
              </a:rPr>
              <a:t>T</a:t>
            </a:r>
            <a:r>
              <a:rPr sz="2400" spc="-5" dirty="0" err="1">
                <a:latin typeface="Arial MT"/>
                <a:cs typeface="Arial MT"/>
              </a:rPr>
              <a:t>ea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lang="en-IN" sz="2400" spc="-10" dirty="0">
                <a:latin typeface="Arial MT"/>
                <a:cs typeface="Arial MT"/>
              </a:rPr>
              <a:t>C</a:t>
            </a:r>
            <a:r>
              <a:rPr sz="2400" spc="-10" dirty="0" err="1">
                <a:latin typeface="Arial MT"/>
                <a:cs typeface="Arial MT"/>
              </a:rPr>
              <a:t>offee</a:t>
            </a:r>
            <a:r>
              <a:rPr lang="en-IN" sz="2400" spc="-10" dirty="0">
                <a:latin typeface="Arial MT"/>
                <a:cs typeface="Arial MT"/>
              </a:rPr>
              <a:t>,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400" spc="-10" dirty="0">
                <a:latin typeface="Arial MT"/>
                <a:cs typeface="Arial MT"/>
              </a:rPr>
              <a:t>WhatsApp and Telegram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81609" y="308225"/>
            <a:ext cx="3081390" cy="415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300" algn="just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 Black"/>
              <a:cs typeface="Arial Black"/>
            </a:endParaRPr>
          </a:p>
          <a:p>
            <a:pPr marL="12700" marR="465455" algn="just">
              <a:lnSpc>
                <a:spcPct val="100000"/>
              </a:lnSpc>
              <a:spcBef>
                <a:spcPts val="1320"/>
              </a:spcBef>
            </a:pPr>
            <a:r>
              <a:rPr sz="2400" spc="-5" dirty="0">
                <a:latin typeface="Arial MT"/>
                <a:cs typeface="Arial MT"/>
              </a:rPr>
              <a:t>Goods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substitutes</a:t>
            </a:r>
            <a:r>
              <a:rPr lang="en-IN" sz="2400" spc="-5" dirty="0">
                <a:latin typeface="Arial MT"/>
                <a:cs typeface="Arial MT"/>
              </a:rPr>
              <a:t>.</a:t>
            </a:r>
            <a:endParaRPr sz="2400" dirty="0">
              <a:latin typeface="Arial MT"/>
              <a:cs typeface="Arial MT"/>
            </a:endParaRPr>
          </a:p>
          <a:p>
            <a:pPr marL="12700" marR="133985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Arial MT"/>
                <a:cs typeface="Arial MT"/>
              </a:rPr>
              <a:t>A</a:t>
            </a:r>
            <a:r>
              <a:rPr sz="2400" spc="-1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rise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price</a:t>
            </a:r>
            <a:r>
              <a:rPr sz="2400" dirty="0">
                <a:latin typeface="Arial MT"/>
                <a:cs typeface="Arial MT"/>
              </a:rPr>
              <a:t> of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Good</a:t>
            </a:r>
            <a:r>
              <a:rPr sz="2400" dirty="0">
                <a:latin typeface="Arial MT"/>
                <a:cs typeface="Arial MT"/>
              </a:rPr>
              <a:t> S </a:t>
            </a:r>
            <a:r>
              <a:rPr sz="2400" spc="-484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leads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rise in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demand </a:t>
            </a:r>
            <a:r>
              <a:rPr sz="2400" spc="-5" dirty="0">
                <a:latin typeface="Arial MT"/>
                <a:cs typeface="Arial MT"/>
              </a:rPr>
              <a:t>for good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lang="en-IN" sz="2400" dirty="0">
                <a:latin typeface="Arial MT"/>
                <a:cs typeface="Arial MT"/>
              </a:rPr>
              <a:t>.</a:t>
            </a:r>
            <a:endParaRPr sz="2400" dirty="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latin typeface="Arial MT"/>
                <a:cs typeface="Arial MT"/>
              </a:rPr>
              <a:t>The cross </a:t>
            </a:r>
            <a:r>
              <a:rPr sz="2400" spc="-5" dirty="0">
                <a:latin typeface="Arial MT"/>
                <a:cs typeface="Arial MT"/>
              </a:rPr>
              <a:t>price elasticity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demand </a:t>
            </a:r>
            <a:r>
              <a:rPr sz="2400" spc="-15" dirty="0">
                <a:latin typeface="Arial MT"/>
                <a:cs typeface="Arial MT"/>
              </a:rPr>
              <a:t>will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positive</a:t>
            </a:r>
            <a:r>
              <a:rPr lang="en-IN" sz="2400" spc="-5" dirty="0">
                <a:latin typeface="Arial MT"/>
                <a:cs typeface="Arial MT"/>
              </a:rPr>
              <a:t>.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0174"/>
            <a:ext cx="300418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Com</a:t>
            </a:r>
            <a:r>
              <a:rPr sz="3800" spc="-15" dirty="0"/>
              <a:t>p</a:t>
            </a:r>
            <a:r>
              <a:rPr sz="3800" dirty="0"/>
              <a:t>le</a:t>
            </a:r>
            <a:r>
              <a:rPr sz="3800" spc="-15" dirty="0"/>
              <a:t>m</a:t>
            </a:r>
            <a:r>
              <a:rPr sz="3800" dirty="0"/>
              <a:t>ents</a:t>
            </a:r>
            <a:endParaRPr sz="3800"/>
          </a:p>
        </p:txBody>
      </p:sp>
      <p:grpSp>
        <p:nvGrpSpPr>
          <p:cNvPr id="3" name="object 3"/>
          <p:cNvGrpSpPr/>
          <p:nvPr/>
        </p:nvGrpSpPr>
        <p:grpSpPr>
          <a:xfrm>
            <a:off x="5122926" y="1190625"/>
            <a:ext cx="3437254" cy="4518025"/>
            <a:chOff x="5122926" y="1190625"/>
            <a:chExt cx="3437254" cy="4518025"/>
          </a:xfrm>
        </p:grpSpPr>
        <p:sp>
          <p:nvSpPr>
            <p:cNvPr id="4" name="object 4"/>
            <p:cNvSpPr/>
            <p:nvPr/>
          </p:nvSpPr>
          <p:spPr>
            <a:xfrm>
              <a:off x="5132451" y="1190625"/>
              <a:ext cx="3386454" cy="4507230"/>
            </a:xfrm>
            <a:custGeom>
              <a:avLst/>
              <a:gdLst/>
              <a:ahLst/>
              <a:cxnLst/>
              <a:rect l="l" t="t" r="r" b="b"/>
              <a:pathLst>
                <a:path w="3386454" h="4507230">
                  <a:moveTo>
                    <a:pt x="0" y="0"/>
                  </a:moveTo>
                  <a:lnTo>
                    <a:pt x="0" y="4506912"/>
                  </a:lnTo>
                </a:path>
                <a:path w="3386454" h="4507230">
                  <a:moveTo>
                    <a:pt x="0" y="4506912"/>
                  </a:moveTo>
                  <a:lnTo>
                    <a:pt x="3386074" y="4506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08676" y="2230500"/>
              <a:ext cx="3140075" cy="1427480"/>
            </a:xfrm>
            <a:custGeom>
              <a:avLst/>
              <a:gdLst/>
              <a:ahLst/>
              <a:cxnLst/>
              <a:rect l="l" t="t" r="r" b="b"/>
              <a:pathLst>
                <a:path w="3140075" h="1427479">
                  <a:moveTo>
                    <a:pt x="0" y="0"/>
                  </a:moveTo>
                  <a:lnTo>
                    <a:pt x="3140075" y="1427099"/>
                  </a:lnTo>
                </a:path>
              </a:pathLst>
            </a:custGeom>
            <a:ln w="222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46675" y="2971800"/>
              <a:ext cx="2809875" cy="2736850"/>
            </a:xfrm>
            <a:custGeom>
              <a:avLst/>
              <a:gdLst/>
              <a:ahLst/>
              <a:cxnLst/>
              <a:rect l="l" t="t" r="r" b="b"/>
              <a:pathLst>
                <a:path w="2809875" h="2736850">
                  <a:moveTo>
                    <a:pt x="1650" y="0"/>
                  </a:moveTo>
                  <a:lnTo>
                    <a:pt x="1873250" y="0"/>
                  </a:lnTo>
                </a:path>
                <a:path w="2809875" h="2736850">
                  <a:moveTo>
                    <a:pt x="0" y="434975"/>
                  </a:moveTo>
                  <a:lnTo>
                    <a:pt x="2809875" y="433450"/>
                  </a:lnTo>
                </a:path>
                <a:path w="2809875" h="2736850">
                  <a:moveTo>
                    <a:pt x="1873250" y="0"/>
                  </a:moveTo>
                  <a:lnTo>
                    <a:pt x="1873250" y="2736850"/>
                  </a:lnTo>
                </a:path>
                <a:path w="2809875" h="2736850">
                  <a:moveTo>
                    <a:pt x="2809875" y="433450"/>
                  </a:moveTo>
                  <a:lnTo>
                    <a:pt x="2809875" y="2736850"/>
                  </a:lnTo>
                </a:path>
              </a:pathLst>
            </a:custGeom>
            <a:ln w="349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85076" y="2740278"/>
              <a:ext cx="871855" cy="448945"/>
            </a:xfrm>
            <a:custGeom>
              <a:avLst/>
              <a:gdLst/>
              <a:ahLst/>
              <a:cxnLst/>
              <a:rect l="l" t="t" r="r" b="b"/>
              <a:pathLst>
                <a:path w="871854" h="448944">
                  <a:moveTo>
                    <a:pt x="15748" y="0"/>
                  </a:moveTo>
                  <a:lnTo>
                    <a:pt x="0" y="31242"/>
                  </a:lnTo>
                  <a:lnTo>
                    <a:pt x="31242" y="46862"/>
                  </a:lnTo>
                  <a:lnTo>
                    <a:pt x="46863" y="15621"/>
                  </a:lnTo>
                  <a:lnTo>
                    <a:pt x="15748" y="0"/>
                  </a:lnTo>
                  <a:close/>
                </a:path>
                <a:path w="871854" h="448944">
                  <a:moveTo>
                    <a:pt x="78104" y="31369"/>
                  </a:moveTo>
                  <a:lnTo>
                    <a:pt x="62483" y="62611"/>
                  </a:lnTo>
                  <a:lnTo>
                    <a:pt x="93725" y="78232"/>
                  </a:lnTo>
                  <a:lnTo>
                    <a:pt x="109347" y="46990"/>
                  </a:lnTo>
                  <a:lnTo>
                    <a:pt x="78104" y="31369"/>
                  </a:lnTo>
                  <a:close/>
                </a:path>
                <a:path w="871854" h="448944">
                  <a:moveTo>
                    <a:pt x="140589" y="62611"/>
                  </a:moveTo>
                  <a:lnTo>
                    <a:pt x="124841" y="93853"/>
                  </a:lnTo>
                  <a:lnTo>
                    <a:pt x="156082" y="109600"/>
                  </a:lnTo>
                  <a:lnTo>
                    <a:pt x="171830" y="78359"/>
                  </a:lnTo>
                  <a:lnTo>
                    <a:pt x="140589" y="62611"/>
                  </a:lnTo>
                  <a:close/>
                </a:path>
                <a:path w="871854" h="448944">
                  <a:moveTo>
                    <a:pt x="202946" y="93980"/>
                  </a:moveTo>
                  <a:lnTo>
                    <a:pt x="187325" y="125222"/>
                  </a:lnTo>
                  <a:lnTo>
                    <a:pt x="218567" y="140843"/>
                  </a:lnTo>
                  <a:lnTo>
                    <a:pt x="234188" y="109728"/>
                  </a:lnTo>
                  <a:lnTo>
                    <a:pt x="202946" y="93980"/>
                  </a:lnTo>
                  <a:close/>
                </a:path>
                <a:path w="871854" h="448944">
                  <a:moveTo>
                    <a:pt x="265429" y="125349"/>
                  </a:moveTo>
                  <a:lnTo>
                    <a:pt x="249808" y="156591"/>
                  </a:lnTo>
                  <a:lnTo>
                    <a:pt x="280924" y="172212"/>
                  </a:lnTo>
                  <a:lnTo>
                    <a:pt x="296672" y="140970"/>
                  </a:lnTo>
                  <a:lnTo>
                    <a:pt x="265429" y="125349"/>
                  </a:lnTo>
                  <a:close/>
                </a:path>
                <a:path w="871854" h="448944">
                  <a:moveTo>
                    <a:pt x="327787" y="156718"/>
                  </a:moveTo>
                  <a:lnTo>
                    <a:pt x="312166" y="187833"/>
                  </a:lnTo>
                  <a:lnTo>
                    <a:pt x="343407" y="203581"/>
                  </a:lnTo>
                  <a:lnTo>
                    <a:pt x="359028" y="172338"/>
                  </a:lnTo>
                  <a:lnTo>
                    <a:pt x="327787" y="156718"/>
                  </a:lnTo>
                  <a:close/>
                </a:path>
                <a:path w="871854" h="448944">
                  <a:moveTo>
                    <a:pt x="390271" y="187960"/>
                  </a:moveTo>
                  <a:lnTo>
                    <a:pt x="374650" y="219201"/>
                  </a:lnTo>
                  <a:lnTo>
                    <a:pt x="405892" y="234823"/>
                  </a:lnTo>
                  <a:lnTo>
                    <a:pt x="421513" y="203708"/>
                  </a:lnTo>
                  <a:lnTo>
                    <a:pt x="390271" y="187960"/>
                  </a:lnTo>
                  <a:close/>
                </a:path>
                <a:path w="871854" h="448944">
                  <a:moveTo>
                    <a:pt x="452754" y="219329"/>
                  </a:moveTo>
                  <a:lnTo>
                    <a:pt x="437006" y="250571"/>
                  </a:lnTo>
                  <a:lnTo>
                    <a:pt x="468249" y="266192"/>
                  </a:lnTo>
                  <a:lnTo>
                    <a:pt x="483870" y="234950"/>
                  </a:lnTo>
                  <a:lnTo>
                    <a:pt x="452754" y="219329"/>
                  </a:lnTo>
                  <a:close/>
                </a:path>
                <a:path w="871854" h="448944">
                  <a:moveTo>
                    <a:pt x="515112" y="250698"/>
                  </a:moveTo>
                  <a:lnTo>
                    <a:pt x="499491" y="281813"/>
                  </a:lnTo>
                  <a:lnTo>
                    <a:pt x="530732" y="297561"/>
                  </a:lnTo>
                  <a:lnTo>
                    <a:pt x="546353" y="266319"/>
                  </a:lnTo>
                  <a:lnTo>
                    <a:pt x="515112" y="250698"/>
                  </a:lnTo>
                  <a:close/>
                </a:path>
                <a:path w="871854" h="448944">
                  <a:moveTo>
                    <a:pt x="577596" y="281940"/>
                  </a:moveTo>
                  <a:lnTo>
                    <a:pt x="561848" y="313182"/>
                  </a:lnTo>
                  <a:lnTo>
                    <a:pt x="593090" y="328803"/>
                  </a:lnTo>
                  <a:lnTo>
                    <a:pt x="608838" y="297688"/>
                  </a:lnTo>
                  <a:lnTo>
                    <a:pt x="577596" y="281940"/>
                  </a:lnTo>
                  <a:close/>
                </a:path>
                <a:path w="871854" h="448944">
                  <a:moveTo>
                    <a:pt x="639952" y="313309"/>
                  </a:moveTo>
                  <a:lnTo>
                    <a:pt x="624331" y="344550"/>
                  </a:lnTo>
                  <a:lnTo>
                    <a:pt x="655574" y="360172"/>
                  </a:lnTo>
                  <a:lnTo>
                    <a:pt x="671195" y="328930"/>
                  </a:lnTo>
                  <a:lnTo>
                    <a:pt x="639952" y="313309"/>
                  </a:lnTo>
                  <a:close/>
                </a:path>
                <a:path w="871854" h="448944">
                  <a:moveTo>
                    <a:pt x="702437" y="344678"/>
                  </a:moveTo>
                  <a:lnTo>
                    <a:pt x="686816" y="375793"/>
                  </a:lnTo>
                  <a:lnTo>
                    <a:pt x="717930" y="391541"/>
                  </a:lnTo>
                  <a:lnTo>
                    <a:pt x="733678" y="360299"/>
                  </a:lnTo>
                  <a:lnTo>
                    <a:pt x="702437" y="344678"/>
                  </a:lnTo>
                  <a:close/>
                </a:path>
                <a:path w="871854" h="448944">
                  <a:moveTo>
                    <a:pt x="770017" y="417669"/>
                  </a:moveTo>
                  <a:lnTo>
                    <a:pt x="754379" y="448818"/>
                  </a:lnTo>
                  <a:lnTo>
                    <a:pt x="871474" y="448945"/>
                  </a:lnTo>
                  <a:lnTo>
                    <a:pt x="852000" y="422910"/>
                  </a:lnTo>
                  <a:lnTo>
                    <a:pt x="780415" y="422910"/>
                  </a:lnTo>
                  <a:lnTo>
                    <a:pt x="770017" y="417669"/>
                  </a:lnTo>
                  <a:close/>
                </a:path>
                <a:path w="871854" h="448944">
                  <a:moveTo>
                    <a:pt x="785698" y="386435"/>
                  </a:moveTo>
                  <a:lnTo>
                    <a:pt x="770017" y="417669"/>
                  </a:lnTo>
                  <a:lnTo>
                    <a:pt x="780415" y="422910"/>
                  </a:lnTo>
                  <a:lnTo>
                    <a:pt x="796035" y="391668"/>
                  </a:lnTo>
                  <a:lnTo>
                    <a:pt x="785698" y="386435"/>
                  </a:lnTo>
                  <a:close/>
                </a:path>
                <a:path w="871854" h="448944">
                  <a:moveTo>
                    <a:pt x="801370" y="355219"/>
                  </a:moveTo>
                  <a:lnTo>
                    <a:pt x="785698" y="386435"/>
                  </a:lnTo>
                  <a:lnTo>
                    <a:pt x="796035" y="391668"/>
                  </a:lnTo>
                  <a:lnTo>
                    <a:pt x="780415" y="422910"/>
                  </a:lnTo>
                  <a:lnTo>
                    <a:pt x="852000" y="422910"/>
                  </a:lnTo>
                  <a:lnTo>
                    <a:pt x="801370" y="355219"/>
                  </a:lnTo>
                  <a:close/>
                </a:path>
                <a:path w="871854" h="448944">
                  <a:moveTo>
                    <a:pt x="764921" y="375920"/>
                  </a:moveTo>
                  <a:lnTo>
                    <a:pt x="749173" y="407162"/>
                  </a:lnTo>
                  <a:lnTo>
                    <a:pt x="770017" y="417669"/>
                  </a:lnTo>
                  <a:lnTo>
                    <a:pt x="785698" y="386435"/>
                  </a:lnTo>
                  <a:lnTo>
                    <a:pt x="764921" y="3759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168521" y="1215897"/>
            <a:ext cx="798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Price</a:t>
            </a:r>
            <a:r>
              <a:rPr sz="1800" spc="-85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0045" y="1761871"/>
            <a:ext cx="798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Good</a:t>
            </a:r>
            <a:r>
              <a:rPr sz="1800" spc="-9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X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4915" y="5769965"/>
            <a:ext cx="22720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Quantity</a:t>
            </a:r>
            <a:r>
              <a:rPr sz="1800" spc="-45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demanded</a:t>
            </a: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86496" y="6315557"/>
            <a:ext cx="795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Good</a:t>
            </a:r>
            <a:r>
              <a:rPr sz="1800" spc="-114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Y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65470" y="1345564"/>
            <a:ext cx="2565400" cy="768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">
              <a:lnSpc>
                <a:spcPct val="145300"/>
              </a:lnSpc>
              <a:spcBef>
                <a:spcPts val="100"/>
              </a:spcBef>
            </a:pPr>
            <a:r>
              <a:rPr sz="1800" spc="-45" dirty="0">
                <a:solidFill>
                  <a:srgbClr val="333399"/>
                </a:solidFill>
                <a:latin typeface="Arial MT"/>
                <a:cs typeface="Arial MT"/>
              </a:rPr>
              <a:t>Two</a:t>
            </a:r>
            <a:r>
              <a:rPr sz="1800" spc="-2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Complements </a:t>
            </a:r>
            <a:r>
              <a:rPr sz="1800" spc="-484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Demand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42179" y="2968244"/>
            <a:ext cx="305435" cy="88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7500"/>
              </a:lnSpc>
              <a:spcBef>
                <a:spcPts val="95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P1  </a:t>
            </a: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P2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sz="half" idx="2"/>
          </p:nvPr>
        </p:nvSpPr>
        <p:spPr>
          <a:xfrm>
            <a:off x="381000" y="1215896"/>
            <a:ext cx="4053840" cy="3513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7675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Goods</a:t>
            </a:r>
            <a:r>
              <a:rPr sz="2000" spc="-25" dirty="0"/>
              <a:t> </a:t>
            </a:r>
            <a:r>
              <a:rPr sz="2000" spc="-5" dirty="0"/>
              <a:t>X</a:t>
            </a:r>
            <a:r>
              <a:rPr sz="2000" spc="-10" dirty="0"/>
              <a:t> </a:t>
            </a:r>
            <a:r>
              <a:rPr sz="2000" spc="-5" dirty="0"/>
              <a:t>and</a:t>
            </a:r>
            <a:r>
              <a:rPr sz="2000" spc="-30" dirty="0"/>
              <a:t> </a:t>
            </a:r>
            <a:r>
              <a:rPr sz="2000" dirty="0"/>
              <a:t>Y</a:t>
            </a:r>
            <a:r>
              <a:rPr sz="2000" spc="-45" dirty="0"/>
              <a:t> </a:t>
            </a:r>
            <a:r>
              <a:rPr sz="2000" spc="-5" dirty="0"/>
              <a:t>are</a:t>
            </a:r>
            <a:r>
              <a:rPr sz="2000" spc="-20" dirty="0"/>
              <a:t> </a:t>
            </a:r>
            <a:r>
              <a:rPr sz="2000" spc="-5" dirty="0"/>
              <a:t>close </a:t>
            </a:r>
            <a:r>
              <a:rPr sz="2000" spc="-484" dirty="0"/>
              <a:t> </a:t>
            </a:r>
            <a:r>
              <a:rPr sz="2000" spc="-5" dirty="0"/>
              <a:t>complements</a:t>
            </a:r>
          </a:p>
          <a:p>
            <a:pPr marL="12700" marR="262255" algn="just">
              <a:lnSpc>
                <a:spcPct val="100000"/>
              </a:lnSpc>
              <a:spcBef>
                <a:spcPts val="1080"/>
              </a:spcBef>
            </a:pPr>
            <a:r>
              <a:rPr sz="2000" dirty="0"/>
              <a:t>A</a:t>
            </a:r>
            <a:r>
              <a:rPr sz="2000" spc="-125" dirty="0"/>
              <a:t> </a:t>
            </a:r>
            <a:r>
              <a:rPr sz="2000" spc="-5" dirty="0"/>
              <a:t>fall</a:t>
            </a:r>
            <a:r>
              <a:rPr sz="2000" dirty="0"/>
              <a:t> </a:t>
            </a:r>
            <a:r>
              <a:rPr sz="2000" spc="-5" dirty="0"/>
              <a:t>in</a:t>
            </a:r>
            <a:r>
              <a:rPr sz="2000" spc="-15" dirty="0"/>
              <a:t> </a:t>
            </a:r>
            <a:r>
              <a:rPr sz="2000" dirty="0"/>
              <a:t>the</a:t>
            </a:r>
            <a:r>
              <a:rPr sz="2000" spc="-15" dirty="0"/>
              <a:t> </a:t>
            </a:r>
            <a:r>
              <a:rPr sz="2000" spc="-5" dirty="0"/>
              <a:t>price</a:t>
            </a:r>
            <a:r>
              <a:rPr sz="2000" dirty="0"/>
              <a:t> of</a:t>
            </a:r>
            <a:r>
              <a:rPr sz="2000" spc="-15" dirty="0"/>
              <a:t> </a:t>
            </a:r>
            <a:r>
              <a:rPr sz="2000" spc="-5" dirty="0"/>
              <a:t>good</a:t>
            </a:r>
            <a:r>
              <a:rPr sz="2000" dirty="0"/>
              <a:t> X </a:t>
            </a:r>
            <a:r>
              <a:rPr sz="2000" spc="-484" dirty="0"/>
              <a:t> </a:t>
            </a:r>
            <a:r>
              <a:rPr sz="2000" spc="-5" dirty="0"/>
              <a:t>leads </a:t>
            </a:r>
            <a:r>
              <a:rPr sz="2000" dirty="0"/>
              <a:t>to </a:t>
            </a:r>
            <a:r>
              <a:rPr sz="2000" spc="-5" dirty="0"/>
              <a:t>a large rise in </a:t>
            </a:r>
            <a:r>
              <a:rPr sz="2000" dirty="0"/>
              <a:t>the </a:t>
            </a:r>
            <a:r>
              <a:rPr sz="2000" spc="5" dirty="0"/>
              <a:t> </a:t>
            </a:r>
            <a:r>
              <a:rPr sz="2000" spc="-5" dirty="0"/>
              <a:t>demand</a:t>
            </a:r>
            <a:r>
              <a:rPr sz="2000" spc="-10" dirty="0"/>
              <a:t> </a:t>
            </a:r>
            <a:r>
              <a:rPr sz="2000" dirty="0"/>
              <a:t>for</a:t>
            </a:r>
            <a:r>
              <a:rPr sz="2000" spc="-5" dirty="0"/>
              <a:t> good</a:t>
            </a:r>
            <a:r>
              <a:rPr sz="2000" spc="-35" dirty="0"/>
              <a:t> </a:t>
            </a:r>
            <a:r>
              <a:rPr sz="2000" dirty="0"/>
              <a:t>Y</a:t>
            </a:r>
          </a:p>
          <a:p>
            <a:pPr marL="12700" marR="5080" algn="just">
              <a:lnSpc>
                <a:spcPct val="100000"/>
              </a:lnSpc>
              <a:spcBef>
                <a:spcPts val="1080"/>
              </a:spcBef>
            </a:pPr>
            <a:r>
              <a:rPr sz="2000" dirty="0"/>
              <a:t>The cross </a:t>
            </a:r>
            <a:r>
              <a:rPr sz="2000" spc="-5" dirty="0"/>
              <a:t>price elasticity </a:t>
            </a:r>
            <a:r>
              <a:rPr sz="2000" dirty="0"/>
              <a:t>of </a:t>
            </a:r>
            <a:r>
              <a:rPr sz="2000" spc="5" dirty="0"/>
              <a:t> </a:t>
            </a:r>
            <a:r>
              <a:rPr sz="2000" spc="-10" dirty="0"/>
              <a:t>demand</a:t>
            </a:r>
            <a:r>
              <a:rPr sz="2000" spc="-15" dirty="0"/>
              <a:t> </a:t>
            </a:r>
            <a:r>
              <a:rPr sz="2000" spc="-10" dirty="0"/>
              <a:t>will</a:t>
            </a:r>
            <a:r>
              <a:rPr sz="2000" spc="25" dirty="0"/>
              <a:t> </a:t>
            </a:r>
            <a:r>
              <a:rPr sz="2000" spc="-5" dirty="0"/>
              <a:t>be negative</a:t>
            </a:r>
            <a:r>
              <a:rPr sz="2000" spc="-10" dirty="0"/>
              <a:t> and </a:t>
            </a:r>
            <a:r>
              <a:rPr sz="2000" spc="-5" dirty="0"/>
              <a:t> the</a:t>
            </a:r>
            <a:r>
              <a:rPr sz="2000" spc="-15" dirty="0"/>
              <a:t> </a:t>
            </a:r>
            <a:r>
              <a:rPr sz="2000" spc="-10" dirty="0"/>
              <a:t>coefficient</a:t>
            </a:r>
            <a:r>
              <a:rPr sz="2000" spc="15" dirty="0"/>
              <a:t> </a:t>
            </a:r>
            <a:r>
              <a:rPr sz="2000" dirty="0"/>
              <a:t>of</a:t>
            </a:r>
            <a:r>
              <a:rPr sz="2000" spc="5" dirty="0"/>
              <a:t> </a:t>
            </a:r>
            <a:r>
              <a:rPr sz="2000" spc="-5" dirty="0"/>
              <a:t>elasticity</a:t>
            </a:r>
            <a:r>
              <a:rPr sz="2000" spc="10" dirty="0"/>
              <a:t> </a:t>
            </a:r>
            <a:r>
              <a:rPr sz="2000" spc="-15" dirty="0"/>
              <a:t>will </a:t>
            </a:r>
            <a:r>
              <a:rPr sz="2000" spc="-484" dirty="0"/>
              <a:t> </a:t>
            </a:r>
            <a:r>
              <a:rPr sz="2000" spc="-5" dirty="0"/>
              <a:t>be</a:t>
            </a:r>
            <a:r>
              <a:rPr sz="2000" spc="-25" dirty="0"/>
              <a:t> </a:t>
            </a:r>
            <a:r>
              <a:rPr sz="2000" spc="-5" dirty="0"/>
              <a:t>more</a:t>
            </a:r>
            <a:r>
              <a:rPr sz="2000" dirty="0"/>
              <a:t> </a:t>
            </a:r>
            <a:r>
              <a:rPr sz="2000" spc="-5" dirty="0"/>
              <a:t>than</a:t>
            </a:r>
            <a:r>
              <a:rPr sz="2000" dirty="0"/>
              <a:t> </a:t>
            </a:r>
            <a:r>
              <a:rPr sz="2000" spc="-5" dirty="0"/>
              <a:t>one</a:t>
            </a:r>
          </a:p>
          <a:p>
            <a:pPr marL="12700" marR="121920" algn="just">
              <a:lnSpc>
                <a:spcPct val="100000"/>
              </a:lnSpc>
              <a:spcBef>
                <a:spcPts val="1085"/>
              </a:spcBef>
            </a:pPr>
            <a:r>
              <a:rPr sz="2000" spc="-5" dirty="0"/>
              <a:t>Complements</a:t>
            </a:r>
            <a:r>
              <a:rPr sz="2000" dirty="0"/>
              <a:t> </a:t>
            </a:r>
            <a:r>
              <a:rPr sz="2000" spc="-5" dirty="0"/>
              <a:t>are</a:t>
            </a:r>
            <a:r>
              <a:rPr sz="2000" spc="-20" dirty="0"/>
              <a:t> </a:t>
            </a:r>
            <a:r>
              <a:rPr sz="2000" spc="-5" dirty="0"/>
              <a:t>said </a:t>
            </a:r>
            <a:r>
              <a:rPr sz="2000" dirty="0"/>
              <a:t>to</a:t>
            </a:r>
            <a:r>
              <a:rPr sz="2000" spc="-15" dirty="0"/>
              <a:t> </a:t>
            </a:r>
            <a:r>
              <a:rPr sz="2000" spc="-5" dirty="0"/>
              <a:t>be </a:t>
            </a:r>
            <a:r>
              <a:rPr sz="2000" spc="-484" dirty="0"/>
              <a:t> </a:t>
            </a:r>
            <a:r>
              <a:rPr sz="2000" spc="-5" dirty="0"/>
              <a:t>in</a:t>
            </a:r>
            <a:r>
              <a:rPr sz="2000" spc="-25" dirty="0"/>
              <a:t> </a:t>
            </a:r>
            <a:r>
              <a:rPr sz="2000" dirty="0"/>
              <a:t>JOINT</a:t>
            </a:r>
            <a:r>
              <a:rPr sz="2000" spc="-40" dirty="0"/>
              <a:t> </a:t>
            </a:r>
            <a:r>
              <a:rPr sz="2000" spc="-5" dirty="0"/>
              <a:t>DEMAND</a:t>
            </a:r>
          </a:p>
        </p:txBody>
      </p:sp>
      <p:grpSp>
        <p:nvGrpSpPr>
          <p:cNvPr id="15" name="object 15"/>
          <p:cNvGrpSpPr/>
          <p:nvPr/>
        </p:nvGrpSpPr>
        <p:grpSpPr>
          <a:xfrm>
            <a:off x="565124" y="5294376"/>
            <a:ext cx="4109085" cy="1570355"/>
            <a:chOff x="565124" y="5294376"/>
            <a:chExt cx="4109085" cy="1570355"/>
          </a:xfrm>
        </p:grpSpPr>
        <p:sp>
          <p:nvSpPr>
            <p:cNvPr id="16" name="object 16"/>
            <p:cNvSpPr/>
            <p:nvPr/>
          </p:nvSpPr>
          <p:spPr>
            <a:xfrm>
              <a:off x="571474" y="5300726"/>
              <a:ext cx="4096385" cy="1557655"/>
            </a:xfrm>
            <a:custGeom>
              <a:avLst/>
              <a:gdLst/>
              <a:ahLst/>
              <a:cxnLst/>
              <a:rect l="l" t="t" r="r" b="b"/>
              <a:pathLst>
                <a:path w="4096385" h="1557654">
                  <a:moveTo>
                    <a:pt x="3086887" y="190373"/>
                  </a:moveTo>
                  <a:lnTo>
                    <a:pt x="227812" y="190373"/>
                  </a:lnTo>
                  <a:lnTo>
                    <a:pt x="181899" y="195004"/>
                  </a:lnTo>
                  <a:lnTo>
                    <a:pt x="139137" y="208285"/>
                  </a:lnTo>
                  <a:lnTo>
                    <a:pt x="100439" y="229299"/>
                  </a:lnTo>
                  <a:lnTo>
                    <a:pt x="66724" y="257128"/>
                  </a:lnTo>
                  <a:lnTo>
                    <a:pt x="38906" y="290856"/>
                  </a:lnTo>
                  <a:lnTo>
                    <a:pt x="17902" y="329563"/>
                  </a:lnTo>
                  <a:lnTo>
                    <a:pt x="4628" y="372333"/>
                  </a:lnTo>
                  <a:lnTo>
                    <a:pt x="1" y="418236"/>
                  </a:lnTo>
                  <a:lnTo>
                    <a:pt x="0" y="1329461"/>
                  </a:lnTo>
                  <a:lnTo>
                    <a:pt x="4628" y="1375373"/>
                  </a:lnTo>
                  <a:lnTo>
                    <a:pt x="17902" y="1418136"/>
                  </a:lnTo>
                  <a:lnTo>
                    <a:pt x="38906" y="1456833"/>
                  </a:lnTo>
                  <a:lnTo>
                    <a:pt x="66724" y="1490549"/>
                  </a:lnTo>
                  <a:lnTo>
                    <a:pt x="100439" y="1518367"/>
                  </a:lnTo>
                  <a:lnTo>
                    <a:pt x="139137" y="1539371"/>
                  </a:lnTo>
                  <a:lnTo>
                    <a:pt x="181899" y="1552645"/>
                  </a:lnTo>
                  <a:lnTo>
                    <a:pt x="227812" y="1557273"/>
                  </a:lnTo>
                  <a:lnTo>
                    <a:pt x="3086887" y="1557273"/>
                  </a:lnTo>
                  <a:lnTo>
                    <a:pt x="3132812" y="1552645"/>
                  </a:lnTo>
                  <a:lnTo>
                    <a:pt x="3175583" y="1539371"/>
                  </a:lnTo>
                  <a:lnTo>
                    <a:pt x="3214285" y="1518367"/>
                  </a:lnTo>
                  <a:lnTo>
                    <a:pt x="3248002" y="1490549"/>
                  </a:lnTo>
                  <a:lnTo>
                    <a:pt x="3275820" y="1456833"/>
                  </a:lnTo>
                  <a:lnTo>
                    <a:pt x="3296824" y="1418136"/>
                  </a:lnTo>
                  <a:lnTo>
                    <a:pt x="3310097" y="1375373"/>
                  </a:lnTo>
                  <a:lnTo>
                    <a:pt x="3314725" y="1329461"/>
                  </a:lnTo>
                  <a:lnTo>
                    <a:pt x="3314725" y="759955"/>
                  </a:lnTo>
                  <a:lnTo>
                    <a:pt x="3665916" y="418249"/>
                  </a:lnTo>
                  <a:lnTo>
                    <a:pt x="3314724" y="418236"/>
                  </a:lnTo>
                  <a:lnTo>
                    <a:pt x="3310097" y="372333"/>
                  </a:lnTo>
                  <a:lnTo>
                    <a:pt x="3296824" y="329563"/>
                  </a:lnTo>
                  <a:lnTo>
                    <a:pt x="3275820" y="290856"/>
                  </a:lnTo>
                  <a:lnTo>
                    <a:pt x="3248002" y="257128"/>
                  </a:lnTo>
                  <a:lnTo>
                    <a:pt x="3214285" y="229299"/>
                  </a:lnTo>
                  <a:lnTo>
                    <a:pt x="3175583" y="208285"/>
                  </a:lnTo>
                  <a:lnTo>
                    <a:pt x="3132812" y="195004"/>
                  </a:lnTo>
                  <a:lnTo>
                    <a:pt x="3086887" y="190373"/>
                  </a:lnTo>
                  <a:close/>
                </a:path>
                <a:path w="4096385" h="1557654">
                  <a:moveTo>
                    <a:pt x="4095775" y="0"/>
                  </a:moveTo>
                  <a:lnTo>
                    <a:pt x="3314725" y="418249"/>
                  </a:lnTo>
                  <a:lnTo>
                    <a:pt x="3665929" y="418236"/>
                  </a:lnTo>
                  <a:lnTo>
                    <a:pt x="4095775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1474" y="5300726"/>
              <a:ext cx="4096385" cy="1557655"/>
            </a:xfrm>
            <a:custGeom>
              <a:avLst/>
              <a:gdLst/>
              <a:ahLst/>
              <a:cxnLst/>
              <a:rect l="l" t="t" r="r" b="b"/>
              <a:pathLst>
                <a:path w="4096385" h="1557654">
                  <a:moveTo>
                    <a:pt x="0" y="418249"/>
                  </a:moveTo>
                  <a:lnTo>
                    <a:pt x="4628" y="372333"/>
                  </a:lnTo>
                  <a:lnTo>
                    <a:pt x="17902" y="329563"/>
                  </a:lnTo>
                  <a:lnTo>
                    <a:pt x="38906" y="290856"/>
                  </a:lnTo>
                  <a:lnTo>
                    <a:pt x="66724" y="257128"/>
                  </a:lnTo>
                  <a:lnTo>
                    <a:pt x="100439" y="229299"/>
                  </a:lnTo>
                  <a:lnTo>
                    <a:pt x="139137" y="208285"/>
                  </a:lnTo>
                  <a:lnTo>
                    <a:pt x="181899" y="195004"/>
                  </a:lnTo>
                  <a:lnTo>
                    <a:pt x="227812" y="190373"/>
                  </a:lnTo>
                  <a:lnTo>
                    <a:pt x="1933600" y="190373"/>
                  </a:lnTo>
                  <a:lnTo>
                    <a:pt x="2762275" y="190373"/>
                  </a:lnTo>
                  <a:lnTo>
                    <a:pt x="3086887" y="190373"/>
                  </a:lnTo>
                  <a:lnTo>
                    <a:pt x="3132812" y="195004"/>
                  </a:lnTo>
                  <a:lnTo>
                    <a:pt x="3175583" y="208285"/>
                  </a:lnTo>
                  <a:lnTo>
                    <a:pt x="3214285" y="229299"/>
                  </a:lnTo>
                  <a:lnTo>
                    <a:pt x="3248002" y="257128"/>
                  </a:lnTo>
                  <a:lnTo>
                    <a:pt x="3275820" y="290856"/>
                  </a:lnTo>
                  <a:lnTo>
                    <a:pt x="3296824" y="329563"/>
                  </a:lnTo>
                  <a:lnTo>
                    <a:pt x="3310097" y="372333"/>
                  </a:lnTo>
                  <a:lnTo>
                    <a:pt x="3314725" y="418249"/>
                  </a:lnTo>
                  <a:lnTo>
                    <a:pt x="4095775" y="0"/>
                  </a:lnTo>
                  <a:lnTo>
                    <a:pt x="3314725" y="759955"/>
                  </a:lnTo>
                  <a:lnTo>
                    <a:pt x="3314725" y="1329461"/>
                  </a:lnTo>
                  <a:lnTo>
                    <a:pt x="3310097" y="1375373"/>
                  </a:lnTo>
                  <a:lnTo>
                    <a:pt x="3296824" y="1418136"/>
                  </a:lnTo>
                  <a:lnTo>
                    <a:pt x="3275820" y="1456833"/>
                  </a:lnTo>
                  <a:lnTo>
                    <a:pt x="3248002" y="1490549"/>
                  </a:lnTo>
                  <a:lnTo>
                    <a:pt x="3214285" y="1518367"/>
                  </a:lnTo>
                  <a:lnTo>
                    <a:pt x="3175583" y="1539371"/>
                  </a:lnTo>
                  <a:lnTo>
                    <a:pt x="3132812" y="1552645"/>
                  </a:lnTo>
                  <a:lnTo>
                    <a:pt x="3086887" y="1557273"/>
                  </a:lnTo>
                  <a:lnTo>
                    <a:pt x="2762275" y="1557273"/>
                  </a:lnTo>
                  <a:lnTo>
                    <a:pt x="1933600" y="1557273"/>
                  </a:lnTo>
                  <a:lnTo>
                    <a:pt x="227812" y="1557273"/>
                  </a:lnTo>
                  <a:lnTo>
                    <a:pt x="181899" y="1552645"/>
                  </a:lnTo>
                  <a:lnTo>
                    <a:pt x="139137" y="1539371"/>
                  </a:lnTo>
                  <a:lnTo>
                    <a:pt x="100439" y="1518367"/>
                  </a:lnTo>
                  <a:lnTo>
                    <a:pt x="66724" y="1490549"/>
                  </a:lnTo>
                  <a:lnTo>
                    <a:pt x="38906" y="1456833"/>
                  </a:lnTo>
                  <a:lnTo>
                    <a:pt x="17902" y="1418136"/>
                  </a:lnTo>
                  <a:lnTo>
                    <a:pt x="4628" y="1375373"/>
                  </a:lnTo>
                  <a:lnTo>
                    <a:pt x="0" y="1329461"/>
                  </a:lnTo>
                  <a:lnTo>
                    <a:pt x="0" y="759955"/>
                  </a:lnTo>
                  <a:lnTo>
                    <a:pt x="0" y="41823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09624" y="5584037"/>
            <a:ext cx="2976576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1880" marR="5080" indent="-1059815" algn="just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latin typeface="Arial MT"/>
                <a:cs typeface="Arial MT"/>
              </a:rPr>
              <a:t>Petrol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lang="en-IN" sz="2400" spc="-20" dirty="0">
                <a:latin typeface="Arial MT"/>
                <a:cs typeface="Arial MT"/>
              </a:rPr>
              <a:t> P</a:t>
            </a:r>
            <a:r>
              <a:rPr sz="2400" dirty="0" err="1">
                <a:latin typeface="Arial MT"/>
                <a:cs typeface="Arial MT"/>
              </a:rPr>
              <a:t>etrol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7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car</a:t>
            </a:r>
            <a:endParaRPr lang="en-IN" sz="2400" dirty="0">
              <a:latin typeface="Arial MT"/>
              <a:cs typeface="Arial MT"/>
            </a:endParaRPr>
          </a:p>
          <a:p>
            <a:pPr marL="1071880" marR="5080" indent="-1059815" algn="just">
              <a:lnSpc>
                <a:spcPct val="100000"/>
              </a:lnSpc>
              <a:spcBef>
                <a:spcPts val="95"/>
              </a:spcBef>
            </a:pPr>
            <a:r>
              <a:rPr lang="en-IN" sz="2400" dirty="0">
                <a:latin typeface="Arial MT"/>
                <a:cs typeface="Arial MT"/>
              </a:rPr>
              <a:t>Pen and Ink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61150" y="0"/>
            <a:ext cx="43180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dirty="0">
                <a:latin typeface="Arial Black"/>
                <a:cs typeface="Arial Black"/>
              </a:rPr>
              <a:t>-</a:t>
            </a:r>
            <a:endParaRPr sz="9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4622"/>
            <a:ext cx="7630795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294255" algn="l"/>
              </a:tabLst>
            </a:pPr>
            <a:r>
              <a:rPr spc="-5" dirty="0"/>
              <a:t>Goods</a:t>
            </a:r>
            <a:r>
              <a:rPr spc="5" dirty="0"/>
              <a:t> </a:t>
            </a:r>
            <a:r>
              <a:rPr spc="-5" dirty="0"/>
              <a:t>with</a:t>
            </a:r>
            <a:r>
              <a:rPr dirty="0"/>
              <a:t> </a:t>
            </a:r>
            <a:r>
              <a:rPr spc="-5" dirty="0"/>
              <a:t>zero</a:t>
            </a:r>
            <a:r>
              <a:rPr spc="-10" dirty="0"/>
              <a:t> </a:t>
            </a:r>
            <a:r>
              <a:rPr dirty="0"/>
              <a:t>cross-price</a:t>
            </a:r>
            <a:r>
              <a:rPr spc="15" dirty="0"/>
              <a:t> </a:t>
            </a:r>
            <a:r>
              <a:rPr spc="-5" dirty="0"/>
              <a:t>elasticity</a:t>
            </a:r>
            <a:r>
              <a:rPr spc="-20" dirty="0"/>
              <a:t> </a:t>
            </a:r>
            <a:r>
              <a:rPr spc="-5" dirty="0"/>
              <a:t>of </a:t>
            </a:r>
            <a:r>
              <a:rPr spc="-930" dirty="0"/>
              <a:t> </a:t>
            </a:r>
            <a:r>
              <a:rPr spc="-10" dirty="0"/>
              <a:t>demand</a:t>
            </a:r>
            <a:r>
              <a:rPr spc="20" dirty="0"/>
              <a:t> </a:t>
            </a:r>
            <a:r>
              <a:rPr spc="-5" dirty="0"/>
              <a:t>.	</a:t>
            </a:r>
            <a:r>
              <a:rPr b="1" spc="-5" dirty="0">
                <a:latin typeface="Arial"/>
                <a:cs typeface="Arial"/>
              </a:rPr>
              <a:t>INDEPENDENT</a:t>
            </a:r>
          </a:p>
        </p:txBody>
      </p:sp>
      <p:sp>
        <p:nvSpPr>
          <p:cNvPr id="3" name="object 3"/>
          <p:cNvSpPr/>
          <p:nvPr/>
        </p:nvSpPr>
        <p:spPr>
          <a:xfrm>
            <a:off x="1539875" y="1430400"/>
            <a:ext cx="3386454" cy="4507230"/>
          </a:xfrm>
          <a:custGeom>
            <a:avLst/>
            <a:gdLst/>
            <a:ahLst/>
            <a:cxnLst/>
            <a:rect l="l" t="t" r="r" b="b"/>
            <a:pathLst>
              <a:path w="3386454" h="4507230">
                <a:moveTo>
                  <a:pt x="0" y="0"/>
                </a:moveTo>
                <a:lnTo>
                  <a:pt x="0" y="4506849"/>
                </a:lnTo>
              </a:path>
              <a:path w="3386454" h="4507230">
                <a:moveTo>
                  <a:pt x="0" y="4506849"/>
                </a:moveTo>
                <a:lnTo>
                  <a:pt x="3386201" y="450684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5563" y="1455801"/>
            <a:ext cx="798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Price</a:t>
            </a:r>
            <a:r>
              <a:rPr sz="1800" spc="-85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755" y="2001392"/>
            <a:ext cx="786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Go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o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r>
              <a:rPr sz="1800" spc="-11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A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13482" y="6009538"/>
            <a:ext cx="2272030" cy="84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Quantity</a:t>
            </a:r>
            <a:r>
              <a:rPr sz="1800" spc="-5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demanded</a:t>
            </a: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of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Arial MT"/>
              <a:cs typeface="Arial MT"/>
            </a:endParaRPr>
          </a:p>
          <a:p>
            <a:pPr marL="1485900">
              <a:lnSpc>
                <a:spcPct val="100000"/>
              </a:lnSpc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Good</a:t>
            </a:r>
            <a:r>
              <a:rPr sz="1800" spc="-110" dirty="0">
                <a:solidFill>
                  <a:srgbClr val="333399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B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3059" y="1709369"/>
            <a:ext cx="887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r>
              <a:rPr sz="1800" spc="-15" dirty="0">
                <a:solidFill>
                  <a:srgbClr val="333399"/>
                </a:solidFill>
                <a:latin typeface="Arial MT"/>
                <a:cs typeface="Arial MT"/>
              </a:rPr>
              <a:t>e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m</a:t>
            </a: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an</a:t>
            </a:r>
            <a:r>
              <a:rPr sz="1800" dirty="0">
                <a:solidFill>
                  <a:srgbClr val="333399"/>
                </a:solidFill>
                <a:latin typeface="Arial MT"/>
                <a:cs typeface="Arial MT"/>
              </a:rPr>
              <a:t>d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47875" y="1562100"/>
            <a:ext cx="7209155" cy="4686300"/>
            <a:chOff x="1547875" y="1484375"/>
            <a:chExt cx="7209155" cy="4686300"/>
          </a:xfrm>
        </p:grpSpPr>
        <p:sp>
          <p:nvSpPr>
            <p:cNvPr id="9" name="object 9"/>
            <p:cNvSpPr/>
            <p:nvPr/>
          </p:nvSpPr>
          <p:spPr>
            <a:xfrm>
              <a:off x="4067174" y="1484375"/>
              <a:ext cx="0" cy="4464050"/>
            </a:xfrm>
            <a:custGeom>
              <a:avLst/>
              <a:gdLst/>
              <a:ahLst/>
              <a:cxnLst/>
              <a:rect l="l" t="t" r="r" b="b"/>
              <a:pathLst>
                <a:path h="4464050">
                  <a:moveTo>
                    <a:pt x="0" y="0"/>
                  </a:moveTo>
                  <a:lnTo>
                    <a:pt x="0" y="4463986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47875" y="2995548"/>
              <a:ext cx="2519680" cy="2016125"/>
            </a:xfrm>
            <a:custGeom>
              <a:avLst/>
              <a:gdLst/>
              <a:ahLst/>
              <a:cxnLst/>
              <a:rect l="l" t="t" r="r" b="b"/>
              <a:pathLst>
                <a:path w="2519679" h="2016125">
                  <a:moveTo>
                    <a:pt x="0" y="0"/>
                  </a:moveTo>
                  <a:lnTo>
                    <a:pt x="2519299" y="0"/>
                  </a:lnTo>
                </a:path>
                <a:path w="2519679" h="2016125">
                  <a:moveTo>
                    <a:pt x="0" y="1008126"/>
                  </a:moveTo>
                  <a:lnTo>
                    <a:pt x="2519299" y="1008126"/>
                  </a:lnTo>
                </a:path>
                <a:path w="2519679" h="2016125">
                  <a:moveTo>
                    <a:pt x="0" y="2016125"/>
                  </a:moveTo>
                  <a:lnTo>
                    <a:pt x="2519299" y="2016125"/>
                  </a:lnTo>
                </a:path>
              </a:pathLst>
            </a:custGeom>
            <a:ln w="3492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02149" y="4481575"/>
              <a:ext cx="4248150" cy="1682750"/>
            </a:xfrm>
            <a:custGeom>
              <a:avLst/>
              <a:gdLst/>
              <a:ahLst/>
              <a:cxnLst/>
              <a:rect l="l" t="t" r="r" b="b"/>
              <a:pathLst>
                <a:path w="4248150" h="1682750">
                  <a:moveTo>
                    <a:pt x="0" y="0"/>
                  </a:moveTo>
                  <a:lnTo>
                    <a:pt x="933450" y="885317"/>
                  </a:lnTo>
                  <a:lnTo>
                    <a:pt x="933450" y="1454873"/>
                  </a:lnTo>
                  <a:lnTo>
                    <a:pt x="938077" y="1500786"/>
                  </a:lnTo>
                  <a:lnTo>
                    <a:pt x="951351" y="1543549"/>
                  </a:lnTo>
                  <a:lnTo>
                    <a:pt x="972354" y="1582246"/>
                  </a:lnTo>
                  <a:lnTo>
                    <a:pt x="1000172" y="1615962"/>
                  </a:lnTo>
                  <a:lnTo>
                    <a:pt x="1033890" y="1643780"/>
                  </a:lnTo>
                  <a:lnTo>
                    <a:pt x="1072592" y="1664784"/>
                  </a:lnTo>
                  <a:lnTo>
                    <a:pt x="1115363" y="1678058"/>
                  </a:lnTo>
                  <a:lnTo>
                    <a:pt x="1161288" y="1682686"/>
                  </a:lnTo>
                  <a:lnTo>
                    <a:pt x="4020311" y="1682686"/>
                  </a:lnTo>
                  <a:lnTo>
                    <a:pt x="4066236" y="1678058"/>
                  </a:lnTo>
                  <a:lnTo>
                    <a:pt x="4109007" y="1664784"/>
                  </a:lnTo>
                  <a:lnTo>
                    <a:pt x="4147709" y="1643780"/>
                  </a:lnTo>
                  <a:lnTo>
                    <a:pt x="4181427" y="1615962"/>
                  </a:lnTo>
                  <a:lnTo>
                    <a:pt x="4209245" y="1582246"/>
                  </a:lnTo>
                  <a:lnTo>
                    <a:pt x="4230248" y="1543549"/>
                  </a:lnTo>
                  <a:lnTo>
                    <a:pt x="4243522" y="1500786"/>
                  </a:lnTo>
                  <a:lnTo>
                    <a:pt x="4248150" y="1454873"/>
                  </a:lnTo>
                  <a:lnTo>
                    <a:pt x="4248150" y="543687"/>
                  </a:lnTo>
                  <a:lnTo>
                    <a:pt x="933450" y="543687"/>
                  </a:lnTo>
                  <a:lnTo>
                    <a:pt x="0" y="0"/>
                  </a:lnTo>
                  <a:close/>
                </a:path>
                <a:path w="4248150" h="1682750">
                  <a:moveTo>
                    <a:pt x="4020311" y="315849"/>
                  </a:moveTo>
                  <a:lnTo>
                    <a:pt x="1161288" y="315849"/>
                  </a:lnTo>
                  <a:lnTo>
                    <a:pt x="1115363" y="320476"/>
                  </a:lnTo>
                  <a:lnTo>
                    <a:pt x="1072592" y="333750"/>
                  </a:lnTo>
                  <a:lnTo>
                    <a:pt x="1033890" y="354753"/>
                  </a:lnTo>
                  <a:lnTo>
                    <a:pt x="1000172" y="382571"/>
                  </a:lnTo>
                  <a:lnTo>
                    <a:pt x="972354" y="416289"/>
                  </a:lnTo>
                  <a:lnTo>
                    <a:pt x="951351" y="454991"/>
                  </a:lnTo>
                  <a:lnTo>
                    <a:pt x="938077" y="497762"/>
                  </a:lnTo>
                  <a:lnTo>
                    <a:pt x="933450" y="543687"/>
                  </a:lnTo>
                  <a:lnTo>
                    <a:pt x="4248150" y="543687"/>
                  </a:lnTo>
                  <a:lnTo>
                    <a:pt x="4243522" y="497762"/>
                  </a:lnTo>
                  <a:lnTo>
                    <a:pt x="4230248" y="454991"/>
                  </a:lnTo>
                  <a:lnTo>
                    <a:pt x="4209245" y="416289"/>
                  </a:lnTo>
                  <a:lnTo>
                    <a:pt x="4181427" y="382571"/>
                  </a:lnTo>
                  <a:lnTo>
                    <a:pt x="4147709" y="354753"/>
                  </a:lnTo>
                  <a:lnTo>
                    <a:pt x="4109007" y="333750"/>
                  </a:lnTo>
                  <a:lnTo>
                    <a:pt x="4066236" y="320476"/>
                  </a:lnTo>
                  <a:lnTo>
                    <a:pt x="4020311" y="31584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02149" y="4481575"/>
              <a:ext cx="4248150" cy="1682750"/>
            </a:xfrm>
            <a:custGeom>
              <a:avLst/>
              <a:gdLst/>
              <a:ahLst/>
              <a:cxnLst/>
              <a:rect l="l" t="t" r="r" b="b"/>
              <a:pathLst>
                <a:path w="4248150" h="1682750">
                  <a:moveTo>
                    <a:pt x="933450" y="543687"/>
                  </a:moveTo>
                  <a:lnTo>
                    <a:pt x="938077" y="497762"/>
                  </a:lnTo>
                  <a:lnTo>
                    <a:pt x="951351" y="454991"/>
                  </a:lnTo>
                  <a:lnTo>
                    <a:pt x="972354" y="416289"/>
                  </a:lnTo>
                  <a:lnTo>
                    <a:pt x="1000172" y="382571"/>
                  </a:lnTo>
                  <a:lnTo>
                    <a:pt x="1033890" y="354753"/>
                  </a:lnTo>
                  <a:lnTo>
                    <a:pt x="1072592" y="333750"/>
                  </a:lnTo>
                  <a:lnTo>
                    <a:pt x="1115363" y="320476"/>
                  </a:lnTo>
                  <a:lnTo>
                    <a:pt x="1161288" y="315849"/>
                  </a:lnTo>
                  <a:lnTo>
                    <a:pt x="1485900" y="315849"/>
                  </a:lnTo>
                  <a:lnTo>
                    <a:pt x="2314575" y="315849"/>
                  </a:lnTo>
                  <a:lnTo>
                    <a:pt x="4020311" y="315849"/>
                  </a:lnTo>
                  <a:lnTo>
                    <a:pt x="4066236" y="320476"/>
                  </a:lnTo>
                  <a:lnTo>
                    <a:pt x="4109007" y="333750"/>
                  </a:lnTo>
                  <a:lnTo>
                    <a:pt x="4147709" y="354753"/>
                  </a:lnTo>
                  <a:lnTo>
                    <a:pt x="4181427" y="382571"/>
                  </a:lnTo>
                  <a:lnTo>
                    <a:pt x="4209245" y="416289"/>
                  </a:lnTo>
                  <a:lnTo>
                    <a:pt x="4230248" y="454991"/>
                  </a:lnTo>
                  <a:lnTo>
                    <a:pt x="4243522" y="497762"/>
                  </a:lnTo>
                  <a:lnTo>
                    <a:pt x="4248150" y="543687"/>
                  </a:lnTo>
                  <a:lnTo>
                    <a:pt x="4248150" y="885317"/>
                  </a:lnTo>
                  <a:lnTo>
                    <a:pt x="4248150" y="1454873"/>
                  </a:lnTo>
                  <a:lnTo>
                    <a:pt x="4243522" y="1500786"/>
                  </a:lnTo>
                  <a:lnTo>
                    <a:pt x="4230248" y="1543549"/>
                  </a:lnTo>
                  <a:lnTo>
                    <a:pt x="4209245" y="1582246"/>
                  </a:lnTo>
                  <a:lnTo>
                    <a:pt x="4181427" y="1615962"/>
                  </a:lnTo>
                  <a:lnTo>
                    <a:pt x="4147709" y="1643780"/>
                  </a:lnTo>
                  <a:lnTo>
                    <a:pt x="4109007" y="1664784"/>
                  </a:lnTo>
                  <a:lnTo>
                    <a:pt x="4066236" y="1678058"/>
                  </a:lnTo>
                  <a:lnTo>
                    <a:pt x="4020311" y="1682686"/>
                  </a:lnTo>
                  <a:lnTo>
                    <a:pt x="2314575" y="1682686"/>
                  </a:lnTo>
                  <a:lnTo>
                    <a:pt x="1485900" y="1682686"/>
                  </a:lnTo>
                  <a:lnTo>
                    <a:pt x="1161288" y="1682686"/>
                  </a:lnTo>
                  <a:lnTo>
                    <a:pt x="1115363" y="1678058"/>
                  </a:lnTo>
                  <a:lnTo>
                    <a:pt x="1072592" y="1664784"/>
                  </a:lnTo>
                  <a:lnTo>
                    <a:pt x="1033890" y="1643780"/>
                  </a:lnTo>
                  <a:lnTo>
                    <a:pt x="1000172" y="1615962"/>
                  </a:lnTo>
                  <a:lnTo>
                    <a:pt x="972354" y="1582246"/>
                  </a:lnTo>
                  <a:lnTo>
                    <a:pt x="951351" y="1543549"/>
                  </a:lnTo>
                  <a:lnTo>
                    <a:pt x="938077" y="1500786"/>
                  </a:lnTo>
                  <a:lnTo>
                    <a:pt x="933450" y="1454873"/>
                  </a:lnTo>
                  <a:lnTo>
                    <a:pt x="933450" y="885317"/>
                  </a:lnTo>
                  <a:lnTo>
                    <a:pt x="0" y="0"/>
                  </a:lnTo>
                  <a:lnTo>
                    <a:pt x="933450" y="543687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141272" y="3149853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P1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1272" y="4081653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99"/>
                </a:solidFill>
                <a:latin typeface="Arial MT"/>
                <a:cs typeface="Arial MT"/>
              </a:rPr>
              <a:t>P2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41272" y="5163058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33399"/>
                </a:solidFill>
                <a:latin typeface="Arial MT"/>
                <a:cs typeface="Arial MT"/>
              </a:rPr>
              <a:t>P3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14999" y="1709369"/>
            <a:ext cx="2653283" cy="25992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195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Goods</a:t>
            </a:r>
            <a:r>
              <a:rPr sz="1800" spc="-1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-1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and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have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no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relationship.</a:t>
            </a:r>
            <a:endParaRPr sz="1800" dirty="0">
              <a:latin typeface="Arial MT"/>
              <a:cs typeface="Arial MT"/>
            </a:endParaRPr>
          </a:p>
          <a:p>
            <a:pPr marL="12700" marR="5715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Arial MT"/>
                <a:cs typeface="Arial MT"/>
              </a:rPr>
              <a:t>A</a:t>
            </a:r>
            <a:r>
              <a:rPr sz="1800" spc="-1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fall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in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price</a:t>
            </a:r>
            <a:r>
              <a:rPr sz="1800" dirty="0">
                <a:latin typeface="Arial MT"/>
                <a:cs typeface="Arial MT"/>
              </a:rPr>
              <a:t> of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good</a:t>
            </a:r>
            <a:r>
              <a:rPr sz="1800" spc="-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leads </a:t>
            </a:r>
            <a:r>
              <a:rPr sz="1800" dirty="0">
                <a:latin typeface="Arial MT"/>
                <a:cs typeface="Arial MT"/>
              </a:rPr>
              <a:t>to no </a:t>
            </a:r>
            <a:r>
              <a:rPr sz="1800" spc="-5" dirty="0">
                <a:latin typeface="Arial MT"/>
                <a:cs typeface="Arial MT"/>
              </a:rPr>
              <a:t>change </a:t>
            </a:r>
            <a:r>
              <a:rPr sz="1800" dirty="0">
                <a:latin typeface="Arial MT"/>
                <a:cs typeface="Arial MT"/>
              </a:rPr>
              <a:t>in the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demand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for</a:t>
            </a:r>
            <a:r>
              <a:rPr sz="1800" spc="-5" dirty="0">
                <a:latin typeface="Arial MT"/>
                <a:cs typeface="Arial MT"/>
              </a:rPr>
              <a:t> good</a:t>
            </a:r>
            <a:r>
              <a:rPr sz="1800" dirty="0">
                <a:latin typeface="Arial MT"/>
                <a:cs typeface="Arial MT"/>
              </a:rPr>
              <a:t> B</a:t>
            </a:r>
            <a:r>
              <a:rPr lang="en-IN" sz="1800" dirty="0">
                <a:latin typeface="Arial MT"/>
                <a:cs typeface="Arial MT"/>
              </a:rPr>
              <a:t>.</a:t>
            </a:r>
            <a:endParaRPr sz="1800" dirty="0">
              <a:latin typeface="Arial MT"/>
              <a:cs typeface="Arial MT"/>
            </a:endParaRPr>
          </a:p>
          <a:p>
            <a:pPr marL="12700" marR="5080" algn="just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 MT"/>
                <a:cs typeface="Arial MT"/>
              </a:rPr>
              <a:t>Therefore </a:t>
            </a:r>
            <a:r>
              <a:rPr sz="1800" dirty="0">
                <a:latin typeface="Arial MT"/>
                <a:cs typeface="Arial MT"/>
              </a:rPr>
              <a:t>the </a:t>
            </a:r>
            <a:r>
              <a:rPr sz="1800" spc="-5" dirty="0">
                <a:latin typeface="Arial MT"/>
                <a:cs typeface="Arial MT"/>
              </a:rPr>
              <a:t>cross-price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elasticity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demand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zero</a:t>
            </a:r>
            <a:r>
              <a:rPr lang="en-IN" sz="1800" spc="-5" dirty="0">
                <a:latin typeface="Arial MT"/>
                <a:cs typeface="Arial MT"/>
              </a:rPr>
              <a:t>.</a:t>
            </a:r>
            <a:endParaRPr sz="1800" dirty="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14186" y="4890008"/>
            <a:ext cx="2557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 MT"/>
                <a:cs typeface="Arial MT"/>
              </a:rPr>
              <a:t>Apples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 salt!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827277"/>
            <a:ext cx="7369809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Importance</a:t>
            </a:r>
            <a:r>
              <a:rPr sz="3800" spc="-75" dirty="0"/>
              <a:t> </a:t>
            </a:r>
            <a:r>
              <a:rPr sz="3800" dirty="0"/>
              <a:t>of</a:t>
            </a:r>
            <a:r>
              <a:rPr sz="3800" spc="-25" dirty="0"/>
              <a:t> </a:t>
            </a:r>
            <a:r>
              <a:rPr sz="3800" dirty="0"/>
              <a:t>CED</a:t>
            </a:r>
            <a:r>
              <a:rPr sz="3800" spc="-20" dirty="0"/>
              <a:t> </a:t>
            </a:r>
            <a:r>
              <a:rPr sz="3800" dirty="0"/>
              <a:t>for</a:t>
            </a:r>
            <a:r>
              <a:rPr sz="3800" spc="-35" dirty="0"/>
              <a:t> </a:t>
            </a:r>
            <a:r>
              <a:rPr sz="3800" dirty="0"/>
              <a:t>businesses</a:t>
            </a:r>
            <a:endParaRPr sz="3800"/>
          </a:p>
        </p:txBody>
      </p:sp>
      <p:sp>
        <p:nvSpPr>
          <p:cNvPr id="4" name="object 4"/>
          <p:cNvSpPr txBox="1"/>
          <p:nvPr/>
        </p:nvSpPr>
        <p:spPr>
          <a:xfrm>
            <a:off x="523982" y="1479479"/>
            <a:ext cx="7172218" cy="375679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endParaRPr lang="en-IN" sz="24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latin typeface="Arial MT"/>
                <a:cs typeface="Arial MT"/>
              </a:rPr>
              <a:t>Firms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 use CED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estimates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5" dirty="0">
                <a:latin typeface="Arial MT"/>
                <a:cs typeface="Arial MT"/>
              </a:rPr>
              <a:t> predict:</a:t>
            </a:r>
            <a:r>
              <a:rPr lang="en-IN"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impact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dirty="0">
                <a:latin typeface="Arial MT"/>
                <a:cs typeface="Arial MT"/>
              </a:rPr>
              <a:t> 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rival’s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pricing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strategies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demand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lang="en-IN"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their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own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products.</a:t>
            </a:r>
            <a:endParaRPr lang="en-IN" sz="24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endParaRPr lang="en-IN" sz="24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endParaRPr sz="2400" dirty="0">
              <a:latin typeface="Arial MT"/>
              <a:cs typeface="Arial MT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2400" spc="-5" dirty="0">
                <a:latin typeface="Arial MT"/>
                <a:cs typeface="Arial MT"/>
              </a:rPr>
              <a:t>Pricing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strategies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complementary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goods:</a:t>
            </a:r>
            <a:r>
              <a:rPr lang="en-IN"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If firms </a:t>
            </a:r>
            <a:r>
              <a:rPr sz="2400" spc="-5" dirty="0">
                <a:latin typeface="Arial MT"/>
                <a:cs typeface="Arial MT"/>
              </a:rPr>
              <a:t>have a reliable </a:t>
            </a:r>
            <a:r>
              <a:rPr sz="2400" dirty="0">
                <a:latin typeface="Arial MT"/>
                <a:cs typeface="Arial MT"/>
              </a:rPr>
              <a:t>estimate for </a:t>
            </a:r>
            <a:r>
              <a:rPr sz="2400" spc="-5" dirty="0">
                <a:latin typeface="Arial MT"/>
                <a:cs typeface="Arial MT"/>
              </a:rPr>
              <a:t>CED </a:t>
            </a:r>
            <a:r>
              <a:rPr sz="2400" dirty="0">
                <a:latin typeface="Arial MT"/>
                <a:cs typeface="Arial MT"/>
              </a:rPr>
              <a:t>they </a:t>
            </a:r>
            <a:r>
              <a:rPr sz="2400" spc="-5" dirty="0">
                <a:latin typeface="Arial MT"/>
                <a:cs typeface="Arial MT"/>
              </a:rPr>
              <a:t>can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estimate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effect</a:t>
            </a:r>
            <a:r>
              <a:rPr lang="en-IN" sz="2400" dirty="0">
                <a:latin typeface="Arial MT"/>
                <a:cs typeface="Arial MT"/>
              </a:rPr>
              <a:t>.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0174"/>
            <a:ext cx="659447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" dirty="0"/>
              <a:t>Applications</a:t>
            </a:r>
            <a:r>
              <a:rPr sz="3800" spc="-15" dirty="0"/>
              <a:t> </a:t>
            </a:r>
            <a:r>
              <a:rPr sz="3800" dirty="0"/>
              <a:t>of</a:t>
            </a:r>
            <a:r>
              <a:rPr sz="3800" spc="-30" dirty="0"/>
              <a:t> </a:t>
            </a:r>
            <a:r>
              <a:rPr sz="3800" dirty="0"/>
              <a:t>Cross</a:t>
            </a:r>
            <a:r>
              <a:rPr sz="3800" spc="-40" dirty="0"/>
              <a:t> </a:t>
            </a:r>
            <a:r>
              <a:rPr sz="3800" dirty="0"/>
              <a:t>Elasticity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85685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2284" indent="-342900" algn="just">
              <a:lnSpc>
                <a:spcPct val="100000"/>
              </a:lnSpc>
              <a:spcBef>
                <a:spcPts val="105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3200" spc="-5" dirty="0">
                <a:latin typeface="Arial MT"/>
                <a:cs typeface="Arial MT"/>
              </a:rPr>
              <a:t>Higher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indirect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taxes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on</a:t>
            </a:r>
            <a:r>
              <a:rPr sz="3200" spc="-5" dirty="0">
                <a:latin typeface="Arial MT"/>
                <a:cs typeface="Arial MT"/>
              </a:rPr>
              <a:t> goods</a:t>
            </a:r>
            <a:r>
              <a:rPr sz="3200" dirty="0">
                <a:latin typeface="Arial MT"/>
                <a:cs typeface="Arial MT"/>
              </a:rPr>
              <a:t> such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as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tobacco </a:t>
            </a:r>
            <a:r>
              <a:rPr sz="3200" dirty="0">
                <a:latin typeface="Arial MT"/>
                <a:cs typeface="Arial MT"/>
              </a:rPr>
              <a:t>– </a:t>
            </a:r>
            <a:r>
              <a:rPr sz="3200" spc="-5" dirty="0">
                <a:latin typeface="Arial MT"/>
                <a:cs typeface="Arial MT"/>
              </a:rPr>
              <a:t>the impact </a:t>
            </a:r>
            <a:r>
              <a:rPr sz="3200" dirty="0">
                <a:latin typeface="Arial MT"/>
                <a:cs typeface="Arial MT"/>
              </a:rPr>
              <a:t>on </a:t>
            </a:r>
            <a:r>
              <a:rPr sz="3200" spc="-5" dirty="0">
                <a:latin typeface="Arial MT"/>
                <a:cs typeface="Arial MT"/>
              </a:rPr>
              <a:t>demand for </a:t>
            </a:r>
            <a:r>
              <a:rPr sz="3200" dirty="0">
                <a:latin typeface="Arial MT"/>
                <a:cs typeface="Arial MT"/>
              </a:rPr>
              <a:t> nicotine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patches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and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other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substitutes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Clr>
                <a:srgbClr val="CCCCFF"/>
              </a:buClr>
              <a:buFont typeface="Wingdings"/>
              <a:buChar char=""/>
              <a:tabLst>
                <a:tab pos="355600" algn="l"/>
              </a:tabLst>
            </a:pPr>
            <a:r>
              <a:rPr sz="3200" dirty="0">
                <a:latin typeface="Arial MT"/>
                <a:cs typeface="Arial MT"/>
              </a:rPr>
              <a:t>Rise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in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the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price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of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natural gas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–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effect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 demand for coal </a:t>
            </a:r>
            <a:r>
              <a:rPr sz="3200" dirty="0">
                <a:latin typeface="Arial MT"/>
                <a:cs typeface="Arial MT"/>
              </a:rPr>
              <a:t>used in </a:t>
            </a:r>
            <a:r>
              <a:rPr sz="3200" spc="-5" dirty="0">
                <a:latin typeface="Arial MT"/>
                <a:cs typeface="Arial MT"/>
              </a:rPr>
              <a:t>power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generation</a:t>
            </a:r>
            <a:endParaRPr sz="3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47850" y="1911248"/>
            <a:ext cx="5473065" cy="222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52195" marR="5080" indent="-1040130">
              <a:lnSpc>
                <a:spcPct val="100000"/>
              </a:lnSpc>
              <a:spcBef>
                <a:spcPts val="105"/>
              </a:spcBef>
            </a:pPr>
            <a:r>
              <a:rPr sz="7200" spc="-550" dirty="0"/>
              <a:t>T</a:t>
            </a:r>
            <a:r>
              <a:rPr sz="7200" spc="-5" dirty="0"/>
              <a:t>ype</a:t>
            </a:r>
            <a:r>
              <a:rPr sz="7200" dirty="0"/>
              <a:t>s</a:t>
            </a:r>
            <a:r>
              <a:rPr sz="7200" spc="-335" dirty="0"/>
              <a:t> </a:t>
            </a:r>
            <a:r>
              <a:rPr sz="7200" dirty="0"/>
              <a:t>of</a:t>
            </a:r>
            <a:r>
              <a:rPr sz="7200" spc="155" dirty="0"/>
              <a:t> </a:t>
            </a:r>
            <a:r>
              <a:rPr sz="7200" spc="-20" dirty="0"/>
              <a:t>P</a:t>
            </a:r>
            <a:r>
              <a:rPr sz="7200" spc="-5" dirty="0"/>
              <a:t>ri</a:t>
            </a:r>
            <a:r>
              <a:rPr sz="7200" spc="-150" dirty="0"/>
              <a:t>c</a:t>
            </a:r>
            <a:r>
              <a:rPr sz="7200" dirty="0"/>
              <a:t>e  Elasticity</a:t>
            </a:r>
            <a:endParaRPr sz="7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5600" y="2511501"/>
            <a:ext cx="3061589" cy="5622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2" y="0"/>
            <a:ext cx="9145905" cy="6858000"/>
            <a:chOff x="-822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255"/>
              <a:ext cx="9143999" cy="10261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8834" y="0"/>
              <a:ext cx="4745164" cy="6000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7904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2" y="52323"/>
              <a:ext cx="9145584" cy="901953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77620" y="536575"/>
            <a:ext cx="23602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marR="5080" indent="-351155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04607A"/>
                </a:solidFill>
                <a:latin typeface="Calibri"/>
                <a:cs typeface="Calibri"/>
              </a:rPr>
              <a:t>Perfect</a:t>
            </a:r>
            <a:r>
              <a:rPr sz="3600" spc="-8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04607A"/>
                </a:solidFill>
                <a:latin typeface="Calibri"/>
                <a:cs typeface="Calibri"/>
              </a:rPr>
              <a:t>Price </a:t>
            </a:r>
            <a:r>
              <a:rPr sz="3600" spc="-80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600" spc="-15" dirty="0">
                <a:solidFill>
                  <a:srgbClr val="04607A"/>
                </a:solidFill>
                <a:latin typeface="Calibri"/>
                <a:cs typeface="Calibri"/>
              </a:rPr>
              <a:t>Elasticity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14394" y="1639900"/>
            <a:ext cx="4703445" cy="17348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7305" marR="5080" indent="-15240" algn="just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Constantia"/>
                <a:cs typeface="Constantia"/>
              </a:rPr>
              <a:t>When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there</a:t>
            </a:r>
            <a:r>
              <a:rPr sz="2800" spc="-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is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approx</a:t>
            </a:r>
            <a:r>
              <a:rPr sz="2800" spc="-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no 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or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negligible</a:t>
            </a:r>
            <a:r>
              <a:rPr sz="2800" spc="-8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in </a:t>
            </a:r>
            <a:r>
              <a:rPr sz="2800" spc="-6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price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lead </a:t>
            </a:r>
            <a:r>
              <a:rPr sz="2800" spc="-25" dirty="0">
                <a:latin typeface="Constantia"/>
                <a:cs typeface="Constantia"/>
              </a:rPr>
              <a:t>to</a:t>
            </a:r>
            <a:r>
              <a:rPr sz="2800" spc="-6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infinite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in </a:t>
            </a:r>
            <a:r>
              <a:rPr sz="2800" spc="-69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quantity</a:t>
            </a:r>
            <a:r>
              <a:rPr sz="2800" spc="-17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demanded.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9634" y="3945763"/>
            <a:ext cx="80835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Constantia"/>
                <a:cs typeface="Constantia"/>
              </a:rPr>
              <a:t>Pri</a:t>
            </a:r>
            <a:r>
              <a:rPr sz="2800" spc="-50" dirty="0">
                <a:latin typeface="Constantia"/>
                <a:cs typeface="Constantia"/>
              </a:rPr>
              <a:t>c</a:t>
            </a:r>
            <a:r>
              <a:rPr sz="2800" dirty="0">
                <a:latin typeface="Constantia"/>
                <a:cs typeface="Constantia"/>
              </a:rPr>
              <a:t>e  </a:t>
            </a:r>
            <a:r>
              <a:rPr sz="2800" spc="10" dirty="0">
                <a:latin typeface="Constantia"/>
                <a:cs typeface="Constantia"/>
              </a:rPr>
              <a:t>Z</a:t>
            </a:r>
            <a:r>
              <a:rPr sz="2800" spc="5" dirty="0">
                <a:latin typeface="Constantia"/>
                <a:cs typeface="Constantia"/>
              </a:rPr>
              <a:t>e</a:t>
            </a:r>
            <a:r>
              <a:rPr sz="2800" spc="-50" dirty="0">
                <a:latin typeface="Constantia"/>
                <a:cs typeface="Constantia"/>
              </a:rPr>
              <a:t>r</a:t>
            </a:r>
            <a:r>
              <a:rPr sz="2800" spc="-80" dirty="0">
                <a:latin typeface="Constantia"/>
                <a:cs typeface="Constantia"/>
              </a:rPr>
              <a:t>o</a:t>
            </a:r>
            <a:r>
              <a:rPr sz="2800" dirty="0">
                <a:latin typeface="Constantia"/>
                <a:cs typeface="Constantia"/>
              </a:rPr>
              <a:t>,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2679" y="3945763"/>
            <a:ext cx="1129030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Constantia"/>
                <a:cs typeface="Constantia"/>
              </a:rPr>
              <a:t>ch</a:t>
            </a:r>
            <a:r>
              <a:rPr sz="2800" spc="-25" dirty="0">
                <a:latin typeface="Constantia"/>
                <a:cs typeface="Constantia"/>
              </a:rPr>
              <a:t>a</a:t>
            </a:r>
            <a:r>
              <a:rPr sz="2800" spc="-5" dirty="0">
                <a:latin typeface="Constantia"/>
                <a:cs typeface="Constantia"/>
              </a:rPr>
              <a:t>n</a:t>
            </a:r>
            <a:r>
              <a:rPr sz="2800" spc="-85" dirty="0">
                <a:latin typeface="Constantia"/>
                <a:cs typeface="Constantia"/>
              </a:rPr>
              <a:t>g</a:t>
            </a:r>
            <a:r>
              <a:rPr sz="2800" dirty="0">
                <a:latin typeface="Constantia"/>
                <a:cs typeface="Constantia"/>
              </a:rPr>
              <a:t>e  </a:t>
            </a:r>
            <a:r>
              <a:rPr sz="2800" spc="-10" dirty="0">
                <a:latin typeface="Constantia"/>
                <a:cs typeface="Constantia"/>
              </a:rPr>
              <a:t>which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85078" y="3945763"/>
            <a:ext cx="2526030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105"/>
              </a:spcBef>
              <a:tabLst>
                <a:tab pos="698500" algn="l"/>
                <a:tab pos="872490" algn="l"/>
                <a:tab pos="2207895" algn="l"/>
              </a:tabLst>
            </a:pPr>
            <a:r>
              <a:rPr sz="2800" spc="-5" dirty="0">
                <a:latin typeface="Constantia"/>
                <a:cs typeface="Constantia"/>
              </a:rPr>
              <a:t>i</a:t>
            </a:r>
            <a:r>
              <a:rPr sz="2800" dirty="0">
                <a:latin typeface="Constantia"/>
                <a:cs typeface="Constantia"/>
              </a:rPr>
              <a:t>s	</a:t>
            </a:r>
            <a:r>
              <a:rPr sz="2800" spc="-235" dirty="0">
                <a:latin typeface="Constantia"/>
                <a:cs typeface="Constantia"/>
              </a:rPr>
              <a:t>T</a:t>
            </a:r>
            <a:r>
              <a:rPr sz="2800" dirty="0">
                <a:latin typeface="Constantia"/>
                <a:cs typeface="Constantia"/>
              </a:rPr>
              <a:t>en</a:t>
            </a:r>
            <a:r>
              <a:rPr sz="2800" spc="-15" dirty="0">
                <a:latin typeface="Constantia"/>
                <a:cs typeface="Constantia"/>
              </a:rPr>
              <a:t>d</a:t>
            </a:r>
            <a:r>
              <a:rPr sz="2800" spc="-5" dirty="0">
                <a:latin typeface="Constantia"/>
                <a:cs typeface="Constantia"/>
              </a:rPr>
              <a:t>in</a:t>
            </a:r>
            <a:r>
              <a:rPr sz="2800" dirty="0">
                <a:latin typeface="Constantia"/>
                <a:cs typeface="Constantia"/>
              </a:rPr>
              <a:t>g	</a:t>
            </a:r>
            <a:r>
              <a:rPr sz="2800" spc="-60" dirty="0">
                <a:latin typeface="Constantia"/>
                <a:cs typeface="Constantia"/>
              </a:rPr>
              <a:t>to  </a:t>
            </a:r>
            <a:r>
              <a:rPr sz="2800" spc="-5" dirty="0">
                <a:latin typeface="Constantia"/>
                <a:cs typeface="Constantia"/>
              </a:rPr>
              <a:t>lead		</a:t>
            </a:r>
            <a:r>
              <a:rPr sz="2800" spc="-60" dirty="0">
                <a:latin typeface="Constantia"/>
                <a:cs typeface="Constantia"/>
              </a:rPr>
              <a:t>to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69505" y="4372178"/>
            <a:ext cx="11499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Constantia"/>
                <a:cs typeface="Constantia"/>
              </a:rPr>
              <a:t>infinite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29634" y="4715002"/>
            <a:ext cx="4684395" cy="14770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10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in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30" dirty="0">
                <a:latin typeface="Constantia"/>
                <a:cs typeface="Constantia"/>
              </a:rPr>
              <a:t>Quantity.</a:t>
            </a:r>
            <a:endParaRPr sz="2800">
              <a:latin typeface="Constantia"/>
              <a:cs typeface="Constantia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  <a:tabLst>
                <a:tab pos="765175" algn="l"/>
                <a:tab pos="1457325" algn="l"/>
                <a:tab pos="1990725" algn="l"/>
                <a:tab pos="2884170" algn="l"/>
                <a:tab pos="4366260" algn="l"/>
              </a:tabLst>
            </a:pPr>
            <a:r>
              <a:rPr sz="2800" dirty="0">
                <a:latin typeface="Constantia"/>
                <a:cs typeface="Constantia"/>
              </a:rPr>
              <a:t>S</a:t>
            </a:r>
            <a:r>
              <a:rPr sz="2800" spc="-70" dirty="0">
                <a:latin typeface="Constantia"/>
                <a:cs typeface="Constantia"/>
              </a:rPr>
              <a:t>o</a:t>
            </a:r>
            <a:r>
              <a:rPr sz="2800" dirty="0">
                <a:latin typeface="Constantia"/>
                <a:cs typeface="Constantia"/>
              </a:rPr>
              <a:t>,	Ep	</a:t>
            </a:r>
            <a:r>
              <a:rPr sz="2800" spc="-5" dirty="0">
                <a:latin typeface="Constantia"/>
                <a:cs typeface="Constantia"/>
              </a:rPr>
              <a:t>i</a:t>
            </a:r>
            <a:r>
              <a:rPr sz="2800" dirty="0">
                <a:latin typeface="Constantia"/>
                <a:cs typeface="Constantia"/>
              </a:rPr>
              <a:t>s	al</a:t>
            </a:r>
            <a:r>
              <a:rPr sz="2800" spc="-15" dirty="0">
                <a:latin typeface="Constantia"/>
                <a:cs typeface="Constantia"/>
              </a:rPr>
              <a:t>s</a:t>
            </a:r>
            <a:r>
              <a:rPr sz="2800" dirty="0">
                <a:latin typeface="Constantia"/>
                <a:cs typeface="Constantia"/>
              </a:rPr>
              <a:t>o	</a:t>
            </a:r>
            <a:r>
              <a:rPr sz="2800" spc="-60" dirty="0">
                <a:latin typeface="Constantia"/>
                <a:cs typeface="Constantia"/>
              </a:rPr>
              <a:t>t</a:t>
            </a:r>
            <a:r>
              <a:rPr sz="2800" dirty="0">
                <a:latin typeface="Constantia"/>
                <a:cs typeface="Constantia"/>
              </a:rPr>
              <a:t>en</a:t>
            </a:r>
            <a:r>
              <a:rPr sz="2800" spc="-15" dirty="0">
                <a:latin typeface="Constantia"/>
                <a:cs typeface="Constantia"/>
              </a:rPr>
              <a:t>d</a:t>
            </a:r>
            <a:r>
              <a:rPr sz="2800" spc="-5" dirty="0">
                <a:latin typeface="Constantia"/>
                <a:cs typeface="Constantia"/>
              </a:rPr>
              <a:t>in</a:t>
            </a:r>
            <a:r>
              <a:rPr sz="2800" dirty="0">
                <a:latin typeface="Constantia"/>
                <a:cs typeface="Constantia"/>
              </a:rPr>
              <a:t>g	</a:t>
            </a:r>
            <a:r>
              <a:rPr sz="2800" spc="-60" dirty="0">
                <a:latin typeface="Constantia"/>
                <a:cs typeface="Constantia"/>
              </a:rPr>
              <a:t>to  </a:t>
            </a:r>
            <a:r>
              <a:rPr sz="2800" dirty="0">
                <a:latin typeface="Constantia"/>
                <a:cs typeface="Constantia"/>
              </a:rPr>
              <a:t>infinite.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590800"/>
            <a:ext cx="33528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636" y="664591"/>
            <a:ext cx="2105025" cy="1000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90"/>
              </a:spcBef>
            </a:pPr>
            <a:r>
              <a:rPr sz="3200" spc="-25" dirty="0">
                <a:solidFill>
                  <a:srgbClr val="04607A"/>
                </a:solidFill>
                <a:latin typeface="Calibri"/>
                <a:cs typeface="Calibri"/>
              </a:rPr>
              <a:t>Perfect</a:t>
            </a:r>
            <a:r>
              <a:rPr sz="3200" spc="-8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4607A"/>
                </a:solidFill>
                <a:latin typeface="Calibri"/>
                <a:cs typeface="Calibri"/>
              </a:rPr>
              <a:t>Price </a:t>
            </a:r>
            <a:r>
              <a:rPr sz="3200" spc="-71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4607A"/>
                </a:solidFill>
                <a:latin typeface="Calibri"/>
                <a:cs typeface="Calibri"/>
              </a:rPr>
              <a:t>Inelasticity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933" y="1639900"/>
            <a:ext cx="4968875" cy="36988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marR="111125" indent="-274955" algn="just">
              <a:lnSpc>
                <a:spcPct val="100000"/>
              </a:lnSpc>
              <a:spcBef>
                <a:spcPts val="110"/>
              </a:spcBef>
              <a:buClr>
                <a:srgbClr val="0AD0D9"/>
              </a:buClr>
              <a:buSzPct val="94642"/>
              <a:buFont typeface="Segoe UI Symbol"/>
              <a:buChar char="⚫"/>
              <a:tabLst>
                <a:tab pos="287655" algn="l"/>
              </a:tabLst>
            </a:pPr>
            <a:r>
              <a:rPr sz="2800" dirty="0">
                <a:latin typeface="Constantia"/>
                <a:cs typeface="Constantia"/>
              </a:rPr>
              <a:t>When</a:t>
            </a:r>
            <a:r>
              <a:rPr sz="2800" spc="-14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in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Price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lead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no </a:t>
            </a:r>
            <a:r>
              <a:rPr sz="2800" spc="-69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 </a:t>
            </a:r>
            <a:r>
              <a:rPr sz="2800" dirty="0">
                <a:latin typeface="Constantia"/>
                <a:cs typeface="Constantia"/>
              </a:rPr>
              <a:t>in </a:t>
            </a:r>
            <a:r>
              <a:rPr sz="2800" spc="-5" dirty="0">
                <a:latin typeface="Constantia"/>
                <a:cs typeface="Constantia"/>
              </a:rPr>
              <a:t>quantity needed </a:t>
            </a:r>
            <a:r>
              <a:rPr sz="2800" dirty="0">
                <a:latin typeface="Constantia"/>
                <a:cs typeface="Constantia"/>
              </a:rPr>
              <a:t>or </a:t>
            </a:r>
            <a:r>
              <a:rPr sz="2800" spc="-6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demanded.</a:t>
            </a:r>
            <a:endParaRPr sz="2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Constantia"/>
              <a:cs typeface="Constantia"/>
            </a:endParaRPr>
          </a:p>
          <a:p>
            <a:pPr marL="287020" marR="5080" algn="just">
              <a:lnSpc>
                <a:spcPct val="100000"/>
              </a:lnSpc>
            </a:pPr>
            <a:r>
              <a:rPr sz="2800" spc="-10" dirty="0">
                <a:latin typeface="Constantia"/>
                <a:cs typeface="Constantia"/>
              </a:rPr>
              <a:t>Price </a:t>
            </a:r>
            <a:r>
              <a:rPr sz="2800" spc="-15" dirty="0">
                <a:latin typeface="Constantia"/>
                <a:cs typeface="Constantia"/>
              </a:rPr>
              <a:t>change </a:t>
            </a:r>
            <a:r>
              <a:rPr sz="2800" dirty="0">
                <a:latin typeface="Constantia"/>
                <a:cs typeface="Constantia"/>
              </a:rPr>
              <a:t>is </a:t>
            </a:r>
            <a:r>
              <a:rPr sz="2800" spc="-15" dirty="0">
                <a:latin typeface="Constantia"/>
                <a:cs typeface="Constantia"/>
              </a:rPr>
              <a:t>there, </a:t>
            </a:r>
            <a:r>
              <a:rPr sz="2800" dirty="0">
                <a:latin typeface="Constantia"/>
                <a:cs typeface="Constantia"/>
              </a:rPr>
              <a:t>but no </a:t>
            </a:r>
            <a:r>
              <a:rPr sz="2800" spc="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 </a:t>
            </a:r>
            <a:r>
              <a:rPr sz="2800" dirty="0">
                <a:latin typeface="Constantia"/>
                <a:cs typeface="Constantia"/>
              </a:rPr>
              <a:t>in </a:t>
            </a:r>
            <a:r>
              <a:rPr sz="2800" spc="-35" dirty="0">
                <a:latin typeface="Constantia"/>
                <a:cs typeface="Constantia"/>
              </a:rPr>
              <a:t>Quantity,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i.e. </a:t>
            </a:r>
            <a:r>
              <a:rPr sz="2800" spc="-15" dirty="0">
                <a:latin typeface="Constantia"/>
                <a:cs typeface="Constantia"/>
              </a:rPr>
              <a:t>Zero </a:t>
            </a:r>
            <a:r>
              <a:rPr sz="2800" spc="-10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change.</a:t>
            </a:r>
            <a:endParaRPr sz="2800">
              <a:latin typeface="Constantia"/>
              <a:cs typeface="Constantia"/>
            </a:endParaRPr>
          </a:p>
          <a:p>
            <a:pPr marL="287020" algn="just">
              <a:lnSpc>
                <a:spcPct val="100000"/>
              </a:lnSpc>
              <a:spcBef>
                <a:spcPts val="675"/>
              </a:spcBef>
            </a:pPr>
            <a:r>
              <a:rPr sz="2800" spc="-25" dirty="0">
                <a:latin typeface="Constantia"/>
                <a:cs typeface="Constantia"/>
              </a:rPr>
              <a:t>So,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5" dirty="0">
                <a:latin typeface="Constantia"/>
                <a:cs typeface="Constantia"/>
              </a:rPr>
              <a:t>Ep</a:t>
            </a:r>
            <a:r>
              <a:rPr sz="2800" spc="-7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is</a:t>
            </a:r>
            <a:r>
              <a:rPr sz="2800" spc="-145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also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tending</a:t>
            </a:r>
            <a:r>
              <a:rPr sz="2800" spc="-55" dirty="0">
                <a:latin typeface="Constantia"/>
                <a:cs typeface="Constantia"/>
              </a:rPr>
              <a:t> </a:t>
            </a:r>
            <a:r>
              <a:rPr sz="2800" spc="-25" dirty="0">
                <a:latin typeface="Constantia"/>
                <a:cs typeface="Constantia"/>
              </a:rPr>
              <a:t>to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spc="-35" dirty="0">
                <a:latin typeface="Constantia"/>
                <a:cs typeface="Constantia"/>
              </a:rPr>
              <a:t>zero.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819400"/>
            <a:ext cx="3020568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911" y="786511"/>
            <a:ext cx="147129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marR="5080" indent="-64135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4607A"/>
                </a:solidFill>
                <a:latin typeface="Calibri"/>
                <a:cs typeface="Calibri"/>
              </a:rPr>
              <a:t>Unit</a:t>
            </a:r>
            <a:r>
              <a:rPr b="1" spc="-114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4607A"/>
                </a:solidFill>
                <a:latin typeface="Calibri"/>
                <a:cs typeface="Calibri"/>
              </a:rPr>
              <a:t>Price </a:t>
            </a:r>
            <a:r>
              <a:rPr b="1" spc="-62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04607A"/>
                </a:solidFill>
                <a:latin typeface="Calibri"/>
                <a:cs typeface="Calibri"/>
              </a:rPr>
              <a:t>Elasticity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0388" y="2936240"/>
            <a:ext cx="3049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1215" algn="l"/>
              </a:tabLst>
            </a:pPr>
            <a:r>
              <a:rPr sz="2400" dirty="0">
                <a:latin typeface="Constantia"/>
                <a:cs typeface="Constantia"/>
              </a:rPr>
              <a:t>p</a:t>
            </a:r>
            <a:r>
              <a:rPr sz="2400" spc="-30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opor</a:t>
            </a:r>
            <a:r>
              <a:rPr sz="2400" spc="-10" dirty="0">
                <a:latin typeface="Constantia"/>
                <a:cs typeface="Constantia"/>
              </a:rPr>
              <a:t>t</a:t>
            </a:r>
            <a:r>
              <a:rPr sz="2400" spc="-5" dirty="0">
                <a:latin typeface="Constantia"/>
                <a:cs typeface="Constantia"/>
              </a:rPr>
              <a:t>iona</a:t>
            </a:r>
            <a:r>
              <a:rPr sz="2400" spc="-3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	</a:t>
            </a:r>
            <a:r>
              <a:rPr sz="2400" spc="-5" dirty="0">
                <a:latin typeface="Constantia"/>
                <a:cs typeface="Constantia"/>
              </a:rPr>
              <a:t>cha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spc="-45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0388" y="2569921"/>
            <a:ext cx="35788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325880" algn="l"/>
                <a:tab pos="3271520" algn="l"/>
              </a:tabLst>
            </a:pPr>
            <a:r>
              <a:rPr sz="2400" dirty="0">
                <a:latin typeface="Constantia"/>
                <a:cs typeface="Constantia"/>
              </a:rPr>
              <a:t>When	pe</a:t>
            </a:r>
            <a:r>
              <a:rPr sz="2400" spc="-35" dirty="0">
                <a:latin typeface="Constantia"/>
                <a:cs typeface="Constantia"/>
              </a:rPr>
              <a:t>r</a:t>
            </a:r>
            <a:r>
              <a:rPr sz="2400" spc="-55" dirty="0">
                <a:latin typeface="Constantia"/>
                <a:cs typeface="Constantia"/>
              </a:rPr>
              <a:t>c</a:t>
            </a:r>
            <a:r>
              <a:rPr sz="2400" dirty="0">
                <a:latin typeface="Constantia"/>
                <a:cs typeface="Constantia"/>
              </a:rPr>
              <a:t>en</a:t>
            </a:r>
            <a:r>
              <a:rPr sz="2400" spc="-1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a</a:t>
            </a:r>
            <a:r>
              <a:rPr sz="2400" spc="-50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e	</a:t>
            </a:r>
            <a:r>
              <a:rPr sz="2400" spc="-5" dirty="0">
                <a:latin typeface="Constantia"/>
                <a:cs typeface="Constantia"/>
              </a:rPr>
              <a:t>or</a:t>
            </a:r>
            <a:endParaRPr sz="2400">
              <a:latin typeface="Constantia"/>
              <a:cs typeface="Constantia"/>
            </a:endParaRPr>
          </a:p>
          <a:p>
            <a:pPr marR="12065" algn="r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onstantia"/>
                <a:cs typeface="Constantia"/>
              </a:rPr>
              <a:t>in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388" y="3301695"/>
            <a:ext cx="35756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onstantia"/>
                <a:cs typeface="Constantia"/>
              </a:rPr>
              <a:t>price</a:t>
            </a:r>
            <a:r>
              <a:rPr sz="2400" spc="8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lead</a:t>
            </a:r>
            <a:r>
              <a:rPr sz="2400" spc="15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to</a:t>
            </a:r>
            <a:r>
              <a:rPr sz="2400" spc="1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same</a:t>
            </a:r>
            <a:r>
              <a:rPr sz="2400" spc="9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amount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6525" y="3668014"/>
            <a:ext cx="1209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onstantia"/>
                <a:cs typeface="Constantia"/>
              </a:rPr>
              <a:t>Quantity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388" y="3668014"/>
            <a:ext cx="21659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34695" algn="l"/>
                <a:tab pos="1891030" algn="l"/>
              </a:tabLst>
            </a:pPr>
            <a:r>
              <a:rPr sz="2400" dirty="0">
                <a:latin typeface="Constantia"/>
                <a:cs typeface="Constantia"/>
              </a:rPr>
              <a:t>of	</a:t>
            </a:r>
            <a:r>
              <a:rPr sz="2400" spc="-5" dirty="0">
                <a:latin typeface="Constantia"/>
                <a:cs typeface="Constantia"/>
              </a:rPr>
              <a:t>cha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spc="-45" dirty="0">
                <a:latin typeface="Constantia"/>
                <a:cs typeface="Constantia"/>
              </a:rPr>
              <a:t>g</a:t>
            </a:r>
            <a:r>
              <a:rPr sz="2400" dirty="0">
                <a:latin typeface="Constantia"/>
                <a:cs typeface="Constantia"/>
              </a:rPr>
              <a:t>e	</a:t>
            </a:r>
            <a:r>
              <a:rPr sz="2400" spc="-10" dirty="0">
                <a:latin typeface="Constantia"/>
                <a:cs typeface="Constantia"/>
              </a:rPr>
              <a:t>in  </a:t>
            </a:r>
            <a:r>
              <a:rPr sz="2400" dirty="0">
                <a:latin typeface="Constantia"/>
                <a:cs typeface="Constantia"/>
              </a:rPr>
              <a:t>demanded.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388" y="4912232"/>
            <a:ext cx="1346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onstantia"/>
                <a:cs typeface="Constantia"/>
              </a:rPr>
              <a:t>Here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Ep=1</a:t>
            </a:r>
            <a:endParaRPr sz="2400">
              <a:latin typeface="Constantia"/>
              <a:cs typeface="Constantia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400" y="2819400"/>
            <a:ext cx="5181600" cy="26151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564" y="453593"/>
            <a:ext cx="2494915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Elastic Demand </a:t>
            </a:r>
            <a:r>
              <a:rPr sz="2600" b="1" spc="-5" dirty="0">
                <a:solidFill>
                  <a:srgbClr val="04607A"/>
                </a:solidFill>
                <a:latin typeface="Calibri"/>
                <a:cs typeface="Calibri"/>
              </a:rPr>
              <a:t>or </a:t>
            </a:r>
            <a:r>
              <a:rPr sz="2600" b="1" spc="-57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20" dirty="0">
                <a:solidFill>
                  <a:srgbClr val="04607A"/>
                </a:solidFill>
                <a:latin typeface="Calibri"/>
                <a:cs typeface="Calibri"/>
              </a:rPr>
              <a:t>Relative</a:t>
            </a:r>
            <a:r>
              <a:rPr sz="2600" b="1" spc="3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Price </a:t>
            </a:r>
            <a:r>
              <a:rPr sz="2600" b="1" spc="-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Elasticity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79775" marR="5080">
              <a:lnSpc>
                <a:spcPct val="100000"/>
              </a:lnSpc>
              <a:spcBef>
                <a:spcPts val="110"/>
              </a:spcBef>
              <a:tabLst>
                <a:tab pos="6835140" algn="l"/>
              </a:tabLst>
            </a:pPr>
            <a:r>
              <a:rPr dirty="0"/>
              <a:t>W</a:t>
            </a:r>
            <a:r>
              <a:rPr spc="5" dirty="0"/>
              <a:t>hen</a:t>
            </a:r>
            <a:r>
              <a:rPr spc="-105" dirty="0"/>
              <a:t> </a:t>
            </a:r>
            <a:r>
              <a:rPr spc="-10" dirty="0"/>
              <a:t>p</a:t>
            </a:r>
            <a:r>
              <a:rPr spc="5" dirty="0"/>
              <a:t>e</a:t>
            </a:r>
            <a:r>
              <a:rPr spc="-50" dirty="0"/>
              <a:t>rc</a:t>
            </a:r>
            <a:r>
              <a:rPr spc="5" dirty="0"/>
              <a:t>en</a:t>
            </a:r>
            <a:r>
              <a:rPr spc="-15" dirty="0"/>
              <a:t>t</a:t>
            </a:r>
            <a:r>
              <a:rPr spc="5" dirty="0"/>
              <a:t>a</a:t>
            </a:r>
            <a:r>
              <a:rPr spc="-85" dirty="0"/>
              <a:t>g</a:t>
            </a:r>
            <a:r>
              <a:rPr spc="5" dirty="0"/>
              <a:t>e</a:t>
            </a:r>
            <a:r>
              <a:rPr spc="-180" dirty="0"/>
              <a:t> </a:t>
            </a:r>
            <a:r>
              <a:rPr dirty="0"/>
              <a:t>or  </a:t>
            </a:r>
            <a:r>
              <a:rPr spc="-10" dirty="0"/>
              <a:t>proportionate</a:t>
            </a:r>
            <a:r>
              <a:rPr spc="-155" dirty="0"/>
              <a:t> </a:t>
            </a:r>
            <a:r>
              <a:rPr spc="-15" dirty="0"/>
              <a:t>change</a:t>
            </a:r>
            <a:r>
              <a:rPr spc="-100" dirty="0"/>
              <a:t> </a:t>
            </a:r>
            <a:r>
              <a:rPr dirty="0"/>
              <a:t>in</a:t>
            </a:r>
            <a:r>
              <a:rPr spc="-130" dirty="0"/>
              <a:t> </a:t>
            </a:r>
            <a:r>
              <a:rPr spc="-15" dirty="0"/>
              <a:t>price </a:t>
            </a:r>
            <a:r>
              <a:rPr spc="-690" dirty="0"/>
              <a:t> </a:t>
            </a:r>
            <a:r>
              <a:rPr dirty="0"/>
              <a:t>lead</a:t>
            </a:r>
            <a:r>
              <a:rPr spc="-35" dirty="0"/>
              <a:t> </a:t>
            </a:r>
            <a:r>
              <a:rPr spc="-30" dirty="0"/>
              <a:t>to</a:t>
            </a:r>
            <a:r>
              <a:rPr spc="-55" dirty="0"/>
              <a:t> </a:t>
            </a:r>
            <a:r>
              <a:rPr spc="-5" dirty="0"/>
              <a:t>higher</a:t>
            </a:r>
            <a:r>
              <a:rPr spc="-190" dirty="0"/>
              <a:t> </a:t>
            </a:r>
            <a:r>
              <a:rPr dirty="0"/>
              <a:t>amount	of </a:t>
            </a:r>
            <a:r>
              <a:rPr spc="5" dirty="0"/>
              <a:t> </a:t>
            </a:r>
            <a:r>
              <a:rPr spc="-15" dirty="0"/>
              <a:t>change </a:t>
            </a:r>
            <a:r>
              <a:rPr dirty="0"/>
              <a:t>in </a:t>
            </a:r>
            <a:r>
              <a:rPr spc="-5" dirty="0"/>
              <a:t>Quantity </a:t>
            </a:r>
            <a:r>
              <a:rPr dirty="0"/>
              <a:t> </a:t>
            </a:r>
            <a:r>
              <a:rPr spc="-5" dirty="0"/>
              <a:t>demanded.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29634" y="4372178"/>
            <a:ext cx="4399280" cy="13931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Constantia"/>
                <a:cs typeface="Constantia"/>
              </a:rPr>
              <a:t>In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this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type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of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elasticity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5" dirty="0">
                <a:latin typeface="Constantia"/>
                <a:cs typeface="Constantia"/>
              </a:rPr>
              <a:t>Ep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 </a:t>
            </a:r>
            <a:r>
              <a:rPr sz="2800" spc="-6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greater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than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one.</a:t>
            </a:r>
            <a:endParaRPr sz="2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Constantia"/>
                <a:cs typeface="Constantia"/>
              </a:rPr>
              <a:t>Ep&gt;1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0"/>
            <a:ext cx="3124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9332" y="453593"/>
            <a:ext cx="2393315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Inelastic Demand </a:t>
            </a:r>
            <a:r>
              <a:rPr sz="2600" b="1" spc="-58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4607A"/>
                </a:solidFill>
                <a:latin typeface="Calibri"/>
                <a:cs typeface="Calibri"/>
              </a:rPr>
              <a:t>or</a:t>
            </a:r>
            <a:r>
              <a:rPr sz="2600" b="1" spc="-2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20" dirty="0">
                <a:solidFill>
                  <a:srgbClr val="04607A"/>
                </a:solidFill>
                <a:latin typeface="Calibri"/>
                <a:cs typeface="Calibri"/>
              </a:rPr>
              <a:t>Relative</a:t>
            </a:r>
            <a:r>
              <a:rPr sz="2600" b="1" spc="20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Price </a:t>
            </a:r>
            <a:r>
              <a:rPr sz="2600" b="1" spc="-5" dirty="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04607A"/>
                </a:solidFill>
                <a:latin typeface="Calibri"/>
                <a:cs typeface="Calibri"/>
              </a:rPr>
              <a:t>inelasticity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79775" marR="5080">
              <a:lnSpc>
                <a:spcPct val="100000"/>
              </a:lnSpc>
              <a:spcBef>
                <a:spcPts val="110"/>
              </a:spcBef>
              <a:tabLst>
                <a:tab pos="6402070" algn="l"/>
              </a:tabLst>
            </a:pPr>
            <a:r>
              <a:rPr dirty="0"/>
              <a:t>W</a:t>
            </a:r>
            <a:r>
              <a:rPr spc="5" dirty="0"/>
              <a:t>hen</a:t>
            </a:r>
            <a:r>
              <a:rPr spc="-105" dirty="0"/>
              <a:t> </a:t>
            </a:r>
            <a:r>
              <a:rPr spc="-10" dirty="0"/>
              <a:t>p</a:t>
            </a:r>
            <a:r>
              <a:rPr spc="5" dirty="0"/>
              <a:t>e</a:t>
            </a:r>
            <a:r>
              <a:rPr spc="-50" dirty="0"/>
              <a:t>rc</a:t>
            </a:r>
            <a:r>
              <a:rPr spc="5" dirty="0"/>
              <a:t>en</a:t>
            </a:r>
            <a:r>
              <a:rPr spc="-15" dirty="0"/>
              <a:t>t</a:t>
            </a:r>
            <a:r>
              <a:rPr spc="5" dirty="0"/>
              <a:t>a</a:t>
            </a:r>
            <a:r>
              <a:rPr spc="-85" dirty="0"/>
              <a:t>g</a:t>
            </a:r>
            <a:r>
              <a:rPr spc="5" dirty="0"/>
              <a:t>e</a:t>
            </a:r>
            <a:r>
              <a:rPr spc="-180" dirty="0"/>
              <a:t> </a:t>
            </a:r>
            <a:r>
              <a:rPr dirty="0"/>
              <a:t>or  </a:t>
            </a:r>
            <a:r>
              <a:rPr spc="-10" dirty="0"/>
              <a:t>proportionate</a:t>
            </a:r>
            <a:r>
              <a:rPr spc="-155" dirty="0"/>
              <a:t> </a:t>
            </a:r>
            <a:r>
              <a:rPr spc="-15" dirty="0"/>
              <a:t>change</a:t>
            </a:r>
            <a:r>
              <a:rPr spc="-100" dirty="0"/>
              <a:t> </a:t>
            </a:r>
            <a:r>
              <a:rPr dirty="0"/>
              <a:t>in</a:t>
            </a:r>
            <a:r>
              <a:rPr spc="-130" dirty="0"/>
              <a:t> </a:t>
            </a:r>
            <a:r>
              <a:rPr spc="-15" dirty="0"/>
              <a:t>price </a:t>
            </a:r>
            <a:r>
              <a:rPr spc="-690" dirty="0"/>
              <a:t> </a:t>
            </a:r>
            <a:r>
              <a:rPr dirty="0"/>
              <a:t>lead</a:t>
            </a:r>
            <a:r>
              <a:rPr spc="-35" dirty="0"/>
              <a:t> </a:t>
            </a:r>
            <a:r>
              <a:rPr spc="-30" dirty="0"/>
              <a:t>to</a:t>
            </a:r>
            <a:r>
              <a:rPr spc="-60" dirty="0"/>
              <a:t> </a:t>
            </a:r>
            <a:r>
              <a:rPr dirty="0"/>
              <a:t>less</a:t>
            </a:r>
            <a:r>
              <a:rPr spc="-135" dirty="0"/>
              <a:t> </a:t>
            </a:r>
            <a:r>
              <a:rPr dirty="0"/>
              <a:t>amount	of </a:t>
            </a:r>
            <a:r>
              <a:rPr spc="5" dirty="0"/>
              <a:t> </a:t>
            </a:r>
            <a:r>
              <a:rPr spc="-15" dirty="0"/>
              <a:t>change </a:t>
            </a:r>
            <a:r>
              <a:rPr dirty="0"/>
              <a:t>in </a:t>
            </a:r>
            <a:r>
              <a:rPr spc="-5" dirty="0"/>
              <a:t>Quantity </a:t>
            </a:r>
            <a:r>
              <a:rPr dirty="0"/>
              <a:t> </a:t>
            </a:r>
            <a:r>
              <a:rPr spc="-5" dirty="0"/>
              <a:t>demanded.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29634" y="4372178"/>
            <a:ext cx="4399280" cy="13931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Constantia"/>
                <a:cs typeface="Constantia"/>
              </a:rPr>
              <a:t>In</a:t>
            </a:r>
            <a:r>
              <a:rPr sz="2800" spc="-8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this</a:t>
            </a:r>
            <a:r>
              <a:rPr sz="2800" spc="-114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type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of</a:t>
            </a:r>
            <a:r>
              <a:rPr sz="2800" spc="-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elasticity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5" dirty="0">
                <a:latin typeface="Constantia"/>
                <a:cs typeface="Constantia"/>
              </a:rPr>
              <a:t>Ep</a:t>
            </a:r>
            <a:r>
              <a:rPr sz="2800" spc="-9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 </a:t>
            </a:r>
            <a:r>
              <a:rPr sz="2800" spc="-685" dirty="0">
                <a:latin typeface="Constantia"/>
                <a:cs typeface="Constantia"/>
              </a:rPr>
              <a:t> </a:t>
            </a:r>
            <a:r>
              <a:rPr sz="2800" spc="-15" dirty="0">
                <a:latin typeface="Constantia"/>
                <a:cs typeface="Constantia"/>
              </a:rPr>
              <a:t>greater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than</a:t>
            </a:r>
            <a:r>
              <a:rPr sz="2800" spc="-120" dirty="0">
                <a:latin typeface="Constantia"/>
                <a:cs typeface="Constantia"/>
              </a:rPr>
              <a:t> </a:t>
            </a:r>
            <a:r>
              <a:rPr sz="2800" dirty="0">
                <a:latin typeface="Constantia"/>
                <a:cs typeface="Constantia"/>
              </a:rPr>
              <a:t>one.</a:t>
            </a:r>
            <a:endParaRPr sz="28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Constantia"/>
                <a:cs typeface="Constantia"/>
              </a:rPr>
              <a:t>Ep&lt;1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667000"/>
            <a:ext cx="32766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ECF7A-4CB3-46BA-B364-028221068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848600" cy="430887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Practical Application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4F1E2-C121-427A-9964-4238CF37A33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838200" y="2133600"/>
            <a:ext cx="8153399" cy="4431983"/>
          </a:xfrm>
        </p:spPr>
        <p:txBody>
          <a:bodyPr/>
          <a:lstStyle/>
          <a:p>
            <a:pPr algn="just" fontAlgn="base"/>
            <a:endParaRPr lang="en-US" sz="3200" dirty="0">
              <a:solidFill>
                <a:srgbClr val="000000"/>
              </a:solidFill>
              <a:effectLst/>
              <a:latin typeface="+mj-lt"/>
            </a:endParaRP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</a:rPr>
              <a:t>Effects of Changes in Price Upon Demand.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+mj-lt"/>
              </a:rPr>
              <a:t>Effects of Changes in Price on Revenue.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3200" dirty="0">
              <a:solidFill>
                <a:srgbClr val="000000"/>
              </a:solidFill>
              <a:effectLst/>
              <a:latin typeface="+mj-lt"/>
            </a:endParaRPr>
          </a:p>
          <a:p>
            <a:pPr algn="just" fontAlgn="base"/>
            <a:endParaRPr lang="en-US" sz="320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br>
              <a:rPr lang="en-US" sz="3200" dirty="0">
                <a:latin typeface="+mj-lt"/>
              </a:rPr>
            </a:br>
            <a:endParaRPr lang="en-US" sz="320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br>
              <a:rPr lang="en-US" sz="3200" dirty="0">
                <a:latin typeface="+mj-lt"/>
              </a:rPr>
            </a:br>
            <a:endParaRPr lang="en-I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327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B2BD934EFA142989B8D0CE8F8F9A9" ma:contentTypeVersion="14" ma:contentTypeDescription="Create a new document." ma:contentTypeScope="" ma:versionID="e5c2632cb162a0e19b022be3c897c435">
  <xsd:schema xmlns:xsd="http://www.w3.org/2001/XMLSchema" xmlns:xs="http://www.w3.org/2001/XMLSchema" xmlns:p="http://schemas.microsoft.com/office/2006/metadata/properties" xmlns:ns2="ba398fdf-c897-4f7c-b481-b039af6bd999" xmlns:ns3="a50a8305-9759-423d-aaa3-26346de58d0b" targetNamespace="http://schemas.microsoft.com/office/2006/metadata/properties" ma:root="true" ma:fieldsID="7140af8708c4f2341ad787a87c52f3e0" ns2:_="" ns3:_="">
    <xsd:import namespace="ba398fdf-c897-4f7c-b481-b039af6bd999"/>
    <xsd:import namespace="a50a8305-9759-423d-aaa3-26346de58d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98fdf-c897-4f7c-b481-b039af6bd9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b687ea5-0933-41ec-8034-ff03f86bee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0a8305-9759-423d-aaa3-26346de58d0b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cb4834c-4147-4e57-baf1-83e3987add16}" ma:internalName="TaxCatchAll" ma:showField="CatchAllData" ma:web="a50a8305-9759-423d-aaa3-26346de58d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0a8305-9759-423d-aaa3-26346de58d0b" xsi:nil="true"/>
    <lcf76f155ced4ddcb4097134ff3c332f xmlns="ba398fdf-c897-4f7c-b481-b039af6bd99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87B4F4D-2A98-4780-B911-25A4BA90888A}"/>
</file>

<file path=customXml/itemProps2.xml><?xml version="1.0" encoding="utf-8"?>
<ds:datastoreItem xmlns:ds="http://schemas.openxmlformats.org/officeDocument/2006/customXml" ds:itemID="{2D5DB747-569B-45E4-A482-DB4D65BAC585}"/>
</file>

<file path=customXml/itemProps3.xml><?xml version="1.0" encoding="utf-8"?>
<ds:datastoreItem xmlns:ds="http://schemas.openxmlformats.org/officeDocument/2006/customXml" ds:itemID="{A4A4D4E9-0BEB-4B55-8294-F326DB1A986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</TotalTime>
  <Words>1226</Words>
  <Application>Microsoft Office PowerPoint</Application>
  <PresentationFormat>On-screen Show (4:3)</PresentationFormat>
  <Paragraphs>166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Arial Black</vt:lpstr>
      <vt:lpstr>Arial MT</vt:lpstr>
      <vt:lpstr>Calibri</vt:lpstr>
      <vt:lpstr>Cambria</vt:lpstr>
      <vt:lpstr>Constantia</vt:lpstr>
      <vt:lpstr>Georgia</vt:lpstr>
      <vt:lpstr>Segoe UI Symbol</vt:lpstr>
      <vt:lpstr>Wingdings</vt:lpstr>
      <vt:lpstr>Office Theme</vt:lpstr>
      <vt:lpstr>PowerPoint Presentation</vt:lpstr>
      <vt:lpstr>Price Elasticity</vt:lpstr>
      <vt:lpstr>Types of Price  Elasticity</vt:lpstr>
      <vt:lpstr>Perfect Price  Elasticity</vt:lpstr>
      <vt:lpstr>Perfect Price  Inelasticity</vt:lpstr>
      <vt:lpstr>Unit Price  Elasticity</vt:lpstr>
      <vt:lpstr>PowerPoint Presentation</vt:lpstr>
      <vt:lpstr>PowerPoint Presentation</vt:lpstr>
      <vt:lpstr>Practical Application</vt:lpstr>
      <vt:lpstr>Income Elasticity of Demand </vt:lpstr>
      <vt:lpstr>In other words</vt:lpstr>
      <vt:lpstr>Mathematical Expression</vt:lpstr>
      <vt:lpstr>Practical Example</vt:lpstr>
      <vt:lpstr>Solution</vt:lpstr>
      <vt:lpstr>Types of Income Elasticity of demand</vt:lpstr>
      <vt:lpstr>1. Positive income elasticity of demand  (EY&gt;0)</vt:lpstr>
      <vt:lpstr>Income elasticity greater then unity  (EY &gt; 1)</vt:lpstr>
      <vt:lpstr>Income elasticity equal to unity  (EY = 1)</vt:lpstr>
      <vt:lpstr>Income elasticity less then unity  (EY &lt; 1)</vt:lpstr>
      <vt:lpstr>2. Negative income elasticity of  demand ( EY&lt;0)</vt:lpstr>
      <vt:lpstr>3. Zero income elasticity of demand  ( EY=0)</vt:lpstr>
      <vt:lpstr>Cross Elasticity of Demand (CED)</vt:lpstr>
      <vt:lpstr>Cross Elasticity of Demand (CED)</vt:lpstr>
      <vt:lpstr>Cross Elasticity of Demand (CED)</vt:lpstr>
      <vt:lpstr>Substitutes</vt:lpstr>
      <vt:lpstr>Complements</vt:lpstr>
      <vt:lpstr>Goods with zero cross-price elasticity of  demand . INDEPENDENT</vt:lpstr>
      <vt:lpstr>Importance of CED for businesses</vt:lpstr>
      <vt:lpstr>Applications of Cross Elasticity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Bharti</cp:lastModifiedBy>
  <cp:revision>11</cp:revision>
  <dcterms:created xsi:type="dcterms:W3CDTF">2021-06-14T04:10:16Z</dcterms:created>
  <dcterms:modified xsi:type="dcterms:W3CDTF">2021-06-14T07:39:45Z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2021-06-14T00:00:00Z</vt:filetime>
  </property>
  <property fmtid="{D5CDD505-2E9C-101B-9397-08002B2CF9AE}" pid="5" name="ContentTypeId">
    <vt:lpwstr>0x0101009BEB2BD934EFA142989B8D0CE8F8F9A9</vt:lpwstr>
  </property>
</Properties>
</file>