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6" r:id="rId5"/>
    <p:sldId id="256" r:id="rId6"/>
    <p:sldId id="262" r:id="rId7"/>
    <p:sldId id="267" r:id="rId8"/>
    <p:sldId id="263" r:id="rId9"/>
    <p:sldId id="257" r:id="rId10"/>
    <p:sldId id="260" r:id="rId11"/>
    <p:sldId id="258" r:id="rId12"/>
    <p:sldId id="259" r:id="rId13"/>
    <p:sldId id="265" r:id="rId14"/>
    <p:sldId id="264" r:id="rId15"/>
    <p:sldId id="261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5BB3FE-565E-4F20-9D9D-2128F3721426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0C9EB0-EFA0-43D8-90A7-F3516ECE9355}">
      <dgm:prSet/>
      <dgm:spPr/>
      <dgm:t>
        <a:bodyPr/>
        <a:lstStyle/>
        <a:p>
          <a:r>
            <a:rPr lang="en-US" b="1" dirty="0"/>
            <a:t>Total Utility</a:t>
          </a:r>
          <a:r>
            <a:rPr lang="en-US" dirty="0"/>
            <a:t>: Total utility of a fixed quantity of a commodity (TU) is the total satisfaction derived from consuming the given amount of some commodity </a:t>
          </a:r>
          <a:r>
            <a:rPr lang="en-US" i="1" dirty="0"/>
            <a:t>x</a:t>
          </a:r>
          <a:r>
            <a:rPr lang="en-US" dirty="0"/>
            <a:t>. More of commodity </a:t>
          </a:r>
          <a:r>
            <a:rPr lang="en-US" i="1" dirty="0"/>
            <a:t>x </a:t>
          </a:r>
          <a:r>
            <a:rPr lang="en-US" dirty="0"/>
            <a:t>provides more satisfaction to the consumer. TU </a:t>
          </a:r>
          <a:r>
            <a:rPr lang="en-US" dirty="0" err="1"/>
            <a:t>dependson</a:t>
          </a:r>
          <a:r>
            <a:rPr lang="en-US" dirty="0"/>
            <a:t> the quantity of the commodity consumed. Therefore, </a:t>
          </a:r>
          <a:r>
            <a:rPr lang="en-US" dirty="0" err="1"/>
            <a:t>TUn</a:t>
          </a:r>
          <a:r>
            <a:rPr lang="en-US" dirty="0"/>
            <a:t> refers to total utility derived from consuming </a:t>
          </a:r>
          <a:r>
            <a:rPr lang="en-US" i="1" dirty="0"/>
            <a:t>n </a:t>
          </a:r>
          <a:r>
            <a:rPr lang="en-US" dirty="0"/>
            <a:t>units of a commodity </a:t>
          </a:r>
          <a:r>
            <a:rPr lang="en-US" i="1" dirty="0"/>
            <a:t>x</a:t>
          </a:r>
          <a:r>
            <a:rPr lang="en-US" dirty="0"/>
            <a:t>.</a:t>
          </a:r>
        </a:p>
      </dgm:t>
    </dgm:pt>
    <dgm:pt modelId="{0DEA7930-814C-4A4B-A01E-81A110F14048}" type="parTrans" cxnId="{498D19AD-5D43-4F79-A240-508A9A239BB5}">
      <dgm:prSet/>
      <dgm:spPr/>
      <dgm:t>
        <a:bodyPr/>
        <a:lstStyle/>
        <a:p>
          <a:endParaRPr lang="en-US"/>
        </a:p>
      </dgm:t>
    </dgm:pt>
    <dgm:pt modelId="{5F33B4D6-A2A4-4DF6-9A68-E5BA8ACCD46D}" type="sibTrans" cxnId="{498D19AD-5D43-4F79-A240-508A9A239BB5}">
      <dgm:prSet/>
      <dgm:spPr/>
      <dgm:t>
        <a:bodyPr/>
        <a:lstStyle/>
        <a:p>
          <a:endParaRPr lang="en-US"/>
        </a:p>
      </dgm:t>
    </dgm:pt>
    <dgm:pt modelId="{46993907-3F1A-472C-9001-C0F29B594ED2}">
      <dgm:prSet/>
      <dgm:spPr/>
      <dgm:t>
        <a:bodyPr/>
        <a:lstStyle/>
        <a:p>
          <a:r>
            <a:rPr lang="en-US" b="1" dirty="0"/>
            <a:t>Marginal Utility</a:t>
          </a:r>
          <a:r>
            <a:rPr lang="en-US" dirty="0"/>
            <a:t>: Marginal utility (MU) is the change in total utility due to consumption of one additional unit of a commodity. For example, suppose 4 bananas give us 28 units of total utility and 5 bananas give us 30 units of total utility. Clearly, consumption of the 5</a:t>
          </a:r>
          <a:r>
            <a:rPr lang="en-US" baseline="30000" dirty="0"/>
            <a:t>th</a:t>
          </a:r>
          <a:r>
            <a:rPr lang="en-US" dirty="0"/>
            <a:t> banana has caused total utility to increase by 2 units (30 units minus 28 units). Therefore, marginal utility of the 5</a:t>
          </a:r>
          <a:r>
            <a:rPr lang="en-US" baseline="30000" dirty="0"/>
            <a:t>th</a:t>
          </a:r>
          <a:r>
            <a:rPr lang="en-US" dirty="0"/>
            <a:t> banana is 2 units.</a:t>
          </a:r>
        </a:p>
        <a:p>
          <a:r>
            <a:rPr lang="en-US" dirty="0"/>
            <a:t>MU5 =  TU5  – TU4  = 30 – 28 = 2</a:t>
          </a:r>
        </a:p>
        <a:p>
          <a:endParaRPr lang="en-US" dirty="0"/>
        </a:p>
      </dgm:t>
    </dgm:pt>
    <dgm:pt modelId="{DF7DBC3A-FB8E-432A-A76E-8DCEFFA80938}" type="parTrans" cxnId="{CCAF1856-CD65-42AC-9CC9-1EC5BDD113F2}">
      <dgm:prSet/>
      <dgm:spPr/>
      <dgm:t>
        <a:bodyPr/>
        <a:lstStyle/>
        <a:p>
          <a:endParaRPr lang="en-US"/>
        </a:p>
      </dgm:t>
    </dgm:pt>
    <dgm:pt modelId="{BD10DAA8-C177-436F-8B1D-78679D86E3AE}" type="sibTrans" cxnId="{CCAF1856-CD65-42AC-9CC9-1EC5BDD113F2}">
      <dgm:prSet/>
      <dgm:spPr/>
      <dgm:t>
        <a:bodyPr/>
        <a:lstStyle/>
        <a:p>
          <a:endParaRPr lang="en-US"/>
        </a:p>
      </dgm:t>
    </dgm:pt>
    <dgm:pt modelId="{42E231B7-48AD-4B3D-913E-D5E3E79F3F84}">
      <dgm:prSet/>
      <dgm:spPr/>
      <dgm:t>
        <a:bodyPr/>
        <a:lstStyle/>
        <a:p>
          <a:endParaRPr lang="en-US" dirty="0"/>
        </a:p>
      </dgm:t>
    </dgm:pt>
    <dgm:pt modelId="{CA3ADB74-DE8F-4647-B19B-BDA65C7EECB2}" type="parTrans" cxnId="{E861BCAE-5F8E-4301-801A-746D7EF687D1}">
      <dgm:prSet/>
      <dgm:spPr/>
      <dgm:t>
        <a:bodyPr/>
        <a:lstStyle/>
        <a:p>
          <a:endParaRPr lang="en-US"/>
        </a:p>
      </dgm:t>
    </dgm:pt>
    <dgm:pt modelId="{864D8595-8ECC-4834-989D-E9129C772E44}" type="sibTrans" cxnId="{E861BCAE-5F8E-4301-801A-746D7EF687D1}">
      <dgm:prSet/>
      <dgm:spPr/>
      <dgm:t>
        <a:bodyPr/>
        <a:lstStyle/>
        <a:p>
          <a:endParaRPr lang="en-US"/>
        </a:p>
      </dgm:t>
    </dgm:pt>
    <dgm:pt modelId="{4EDED75E-3C67-404D-9E0D-571F4514524B}">
      <dgm:prSet/>
      <dgm:spPr/>
      <dgm:t>
        <a:bodyPr/>
        <a:lstStyle/>
        <a:p>
          <a:endParaRPr lang="en-US" dirty="0"/>
        </a:p>
      </dgm:t>
    </dgm:pt>
    <dgm:pt modelId="{936DACF7-4349-436A-9983-CADB50E6C1B2}" type="parTrans" cxnId="{AAC0F011-9901-4C3B-9C51-7AE79E8BF8DE}">
      <dgm:prSet/>
      <dgm:spPr/>
      <dgm:t>
        <a:bodyPr/>
        <a:lstStyle/>
        <a:p>
          <a:endParaRPr lang="en-US"/>
        </a:p>
      </dgm:t>
    </dgm:pt>
    <dgm:pt modelId="{1E8B7520-E056-4AD0-A9F9-76FBF3D4EDD9}" type="sibTrans" cxnId="{AAC0F011-9901-4C3B-9C51-7AE79E8BF8DE}">
      <dgm:prSet/>
      <dgm:spPr/>
      <dgm:t>
        <a:bodyPr/>
        <a:lstStyle/>
        <a:p>
          <a:endParaRPr lang="en-US"/>
        </a:p>
      </dgm:t>
    </dgm:pt>
    <dgm:pt modelId="{028057E7-BCA0-4AF1-9C51-4423AB28953A}" type="pres">
      <dgm:prSet presAssocID="{FC5BB3FE-565E-4F20-9D9D-2128F372142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1B28E4C-555C-440C-9A87-2CBD0BBF2575}" type="pres">
      <dgm:prSet presAssocID="{320C9EB0-EFA0-43D8-90A7-F3516ECE935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A2A498E-B550-4AED-8812-2D5800D1A4BC}" type="pres">
      <dgm:prSet presAssocID="{5F33B4D6-A2A4-4DF6-9A68-E5BA8ACCD46D}" presName="spacer" presStyleCnt="0"/>
      <dgm:spPr/>
    </dgm:pt>
    <dgm:pt modelId="{DDEAF4F1-5DD6-4BB1-9B36-5A7ED95DC6B7}" type="pres">
      <dgm:prSet presAssocID="{46993907-3F1A-472C-9001-C0F29B594ED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2328DAE-9268-49B8-ACC0-8DABF24E8CAB}" type="pres">
      <dgm:prSet presAssocID="{46993907-3F1A-472C-9001-C0F29B594ED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2A2D3AD-2B38-4109-8325-82F88C537CAB}" type="presOf" srcId="{46993907-3F1A-472C-9001-C0F29B594ED2}" destId="{DDEAF4F1-5DD6-4BB1-9B36-5A7ED95DC6B7}" srcOrd="0" destOrd="0" presId="urn:microsoft.com/office/officeart/2005/8/layout/vList2"/>
    <dgm:cxn modelId="{F8DAE25B-C59C-4F98-8983-609845DDB9D9}" type="presOf" srcId="{320C9EB0-EFA0-43D8-90A7-F3516ECE9355}" destId="{71B28E4C-555C-440C-9A87-2CBD0BBF2575}" srcOrd="0" destOrd="0" presId="urn:microsoft.com/office/officeart/2005/8/layout/vList2"/>
    <dgm:cxn modelId="{E861BCAE-5F8E-4301-801A-746D7EF687D1}" srcId="{46993907-3F1A-472C-9001-C0F29B594ED2}" destId="{42E231B7-48AD-4B3D-913E-D5E3E79F3F84}" srcOrd="0" destOrd="0" parTransId="{CA3ADB74-DE8F-4647-B19B-BDA65C7EECB2}" sibTransId="{864D8595-8ECC-4834-989D-E9129C772E44}"/>
    <dgm:cxn modelId="{E9547131-B170-439F-8B82-6F4CDA91A62B}" type="presOf" srcId="{4EDED75E-3C67-404D-9E0D-571F4514524B}" destId="{22328DAE-9268-49B8-ACC0-8DABF24E8CAB}" srcOrd="0" destOrd="1" presId="urn:microsoft.com/office/officeart/2005/8/layout/vList2"/>
    <dgm:cxn modelId="{CCAF1856-CD65-42AC-9CC9-1EC5BDD113F2}" srcId="{FC5BB3FE-565E-4F20-9D9D-2128F3721426}" destId="{46993907-3F1A-472C-9001-C0F29B594ED2}" srcOrd="1" destOrd="0" parTransId="{DF7DBC3A-FB8E-432A-A76E-8DCEFFA80938}" sibTransId="{BD10DAA8-C177-436F-8B1D-78679D86E3AE}"/>
    <dgm:cxn modelId="{498D19AD-5D43-4F79-A240-508A9A239BB5}" srcId="{FC5BB3FE-565E-4F20-9D9D-2128F3721426}" destId="{320C9EB0-EFA0-43D8-90A7-F3516ECE9355}" srcOrd="0" destOrd="0" parTransId="{0DEA7930-814C-4A4B-A01E-81A110F14048}" sibTransId="{5F33B4D6-A2A4-4DF6-9A68-E5BA8ACCD46D}"/>
    <dgm:cxn modelId="{8BB80021-287B-4AD7-AB5F-C26C9EF54D3A}" type="presOf" srcId="{42E231B7-48AD-4B3D-913E-D5E3E79F3F84}" destId="{22328DAE-9268-49B8-ACC0-8DABF24E8CAB}" srcOrd="0" destOrd="0" presId="urn:microsoft.com/office/officeart/2005/8/layout/vList2"/>
    <dgm:cxn modelId="{1D541145-C4F2-48D7-8A46-4CB93179B966}" type="presOf" srcId="{FC5BB3FE-565E-4F20-9D9D-2128F3721426}" destId="{028057E7-BCA0-4AF1-9C51-4423AB28953A}" srcOrd="0" destOrd="0" presId="urn:microsoft.com/office/officeart/2005/8/layout/vList2"/>
    <dgm:cxn modelId="{AAC0F011-9901-4C3B-9C51-7AE79E8BF8DE}" srcId="{46993907-3F1A-472C-9001-C0F29B594ED2}" destId="{4EDED75E-3C67-404D-9E0D-571F4514524B}" srcOrd="1" destOrd="0" parTransId="{936DACF7-4349-436A-9983-CADB50E6C1B2}" sibTransId="{1E8B7520-E056-4AD0-A9F9-76FBF3D4EDD9}"/>
    <dgm:cxn modelId="{6ABCE457-97BC-48C9-8185-75629F6BAE83}" type="presParOf" srcId="{028057E7-BCA0-4AF1-9C51-4423AB28953A}" destId="{71B28E4C-555C-440C-9A87-2CBD0BBF2575}" srcOrd="0" destOrd="0" presId="urn:microsoft.com/office/officeart/2005/8/layout/vList2"/>
    <dgm:cxn modelId="{398737EF-AB2E-484B-B728-A4055742CE2E}" type="presParOf" srcId="{028057E7-BCA0-4AF1-9C51-4423AB28953A}" destId="{DA2A498E-B550-4AED-8812-2D5800D1A4BC}" srcOrd="1" destOrd="0" presId="urn:microsoft.com/office/officeart/2005/8/layout/vList2"/>
    <dgm:cxn modelId="{31901B2C-0E18-4EF2-B10F-1E115FB5E2E6}" type="presParOf" srcId="{028057E7-BCA0-4AF1-9C51-4423AB28953A}" destId="{DDEAF4F1-5DD6-4BB1-9B36-5A7ED95DC6B7}" srcOrd="2" destOrd="0" presId="urn:microsoft.com/office/officeart/2005/8/layout/vList2"/>
    <dgm:cxn modelId="{4EE3869E-0669-4196-A8F5-E92159ED0BFA}" type="presParOf" srcId="{028057E7-BCA0-4AF1-9C51-4423AB28953A}" destId="{22328DAE-9268-49B8-ACC0-8DABF24E8CA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28E4C-555C-440C-9A87-2CBD0BBF2575}">
      <dsp:nvSpPr>
        <dsp:cNvPr id="0" name=""/>
        <dsp:cNvSpPr/>
      </dsp:nvSpPr>
      <dsp:spPr>
        <a:xfrm>
          <a:off x="0" y="118037"/>
          <a:ext cx="10632477" cy="17602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Total Utility</a:t>
          </a:r>
          <a:r>
            <a:rPr lang="en-US" sz="1600" kern="1200" dirty="0"/>
            <a:t>: Total utility of a fixed quantity of a commodity (TU) is the total satisfaction derived from consuming the given amount of some commodity </a:t>
          </a:r>
          <a:r>
            <a:rPr lang="en-US" sz="1600" i="1" kern="1200" dirty="0"/>
            <a:t>x</a:t>
          </a:r>
          <a:r>
            <a:rPr lang="en-US" sz="1600" kern="1200" dirty="0"/>
            <a:t>. More of commodity </a:t>
          </a:r>
          <a:r>
            <a:rPr lang="en-US" sz="1600" i="1" kern="1200" dirty="0"/>
            <a:t>x </a:t>
          </a:r>
          <a:r>
            <a:rPr lang="en-US" sz="1600" kern="1200" dirty="0"/>
            <a:t>provides more satisfaction to the consumer. TU </a:t>
          </a:r>
          <a:r>
            <a:rPr lang="en-US" sz="1600" kern="1200" dirty="0" err="1"/>
            <a:t>dependson</a:t>
          </a:r>
          <a:r>
            <a:rPr lang="en-US" sz="1600" kern="1200" dirty="0"/>
            <a:t> the quantity of the commodity consumed. Therefore, </a:t>
          </a:r>
          <a:r>
            <a:rPr lang="en-US" sz="1600" kern="1200" dirty="0" err="1"/>
            <a:t>TUn</a:t>
          </a:r>
          <a:r>
            <a:rPr lang="en-US" sz="1600" kern="1200" dirty="0"/>
            <a:t> refers to total utility derived from consuming </a:t>
          </a:r>
          <a:r>
            <a:rPr lang="en-US" sz="1600" i="1" kern="1200" dirty="0"/>
            <a:t>n </a:t>
          </a:r>
          <a:r>
            <a:rPr lang="en-US" sz="1600" kern="1200" dirty="0"/>
            <a:t>units of a commodity </a:t>
          </a:r>
          <a:r>
            <a:rPr lang="en-US" sz="1600" i="1" kern="1200" dirty="0"/>
            <a:t>x</a:t>
          </a:r>
          <a:r>
            <a:rPr lang="en-US" sz="1600" kern="1200" dirty="0"/>
            <a:t>.</a:t>
          </a:r>
        </a:p>
      </dsp:txBody>
      <dsp:txXfrm>
        <a:off x="85929" y="203966"/>
        <a:ext cx="10460619" cy="1588407"/>
      </dsp:txXfrm>
    </dsp:sp>
    <dsp:sp modelId="{DDEAF4F1-5DD6-4BB1-9B36-5A7ED95DC6B7}">
      <dsp:nvSpPr>
        <dsp:cNvPr id="0" name=""/>
        <dsp:cNvSpPr/>
      </dsp:nvSpPr>
      <dsp:spPr>
        <a:xfrm>
          <a:off x="0" y="1924382"/>
          <a:ext cx="10632477" cy="1760265"/>
        </a:xfrm>
        <a:prstGeom prst="roundRect">
          <a:avLst/>
        </a:prstGeom>
        <a:solidFill>
          <a:schemeClr val="accent2">
            <a:hueOff val="2529934"/>
            <a:satOff val="-47862"/>
            <a:lumOff val="-33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Marginal Utility</a:t>
          </a:r>
          <a:r>
            <a:rPr lang="en-US" sz="1600" kern="1200" dirty="0"/>
            <a:t>: Marginal utility (MU) is the change in total utility due to consumption of one additional unit of a commodity. For example, suppose 4 bananas give us 28 units of total utility and 5 bananas give us 30 units of total utility. Clearly, consumption of the 5</a:t>
          </a:r>
          <a:r>
            <a:rPr lang="en-US" sz="1600" kern="1200" baseline="30000" dirty="0"/>
            <a:t>th</a:t>
          </a:r>
          <a:r>
            <a:rPr lang="en-US" sz="1600" kern="1200" dirty="0"/>
            <a:t> banana has caused total utility to increase by 2 units (30 units minus 28 units). Therefore, marginal utility of the 5</a:t>
          </a:r>
          <a:r>
            <a:rPr lang="en-US" sz="1600" kern="1200" baseline="30000" dirty="0"/>
            <a:t>th</a:t>
          </a:r>
          <a:r>
            <a:rPr lang="en-US" sz="1600" kern="1200" dirty="0"/>
            <a:t> banana is 2 units.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MU5 =  TU5  – TU4  = 30 – 28 = 2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85929" y="2010311"/>
        <a:ext cx="10460619" cy="1588407"/>
      </dsp:txXfrm>
    </dsp:sp>
    <dsp:sp modelId="{22328DAE-9268-49B8-ACC0-8DABF24E8CAB}">
      <dsp:nvSpPr>
        <dsp:cNvPr id="0" name=""/>
        <dsp:cNvSpPr/>
      </dsp:nvSpPr>
      <dsp:spPr>
        <a:xfrm>
          <a:off x="0" y="3684647"/>
          <a:ext cx="10632477" cy="40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7581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200" kern="1200" dirty="0"/>
        </a:p>
      </dsp:txBody>
      <dsp:txXfrm>
        <a:off x="0" y="3684647"/>
        <a:ext cx="10632477" cy="405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1393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303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517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322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280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992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261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058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236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485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558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8B3B4-4F9F-4C7D-9776-859B4585671D}" type="datetimeFigureOut">
              <a:rPr lang="en-IN" smtClean="0"/>
              <a:t>04-07-2024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AB918-74D9-4B7F-B718-268F928F67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041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3AFD82-F84A-464C-9B22-C9F10F6DA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55" y="2349925"/>
            <a:ext cx="4285396" cy="2740690"/>
          </a:xfrm>
        </p:spPr>
        <p:txBody>
          <a:bodyPr>
            <a:normAutofit fontScale="90000"/>
          </a:bodyPr>
          <a:lstStyle/>
          <a:p>
            <a:r>
              <a:rPr lang="en-IN" dirty="0"/>
              <a:t>Dr. Bharti </a:t>
            </a:r>
            <a:r>
              <a:rPr lang="en-IN" dirty="0" smtClean="0"/>
              <a:t>Shukla</a:t>
            </a: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Assistant Professor</a:t>
            </a:r>
            <a:br>
              <a:rPr lang="en-IN" dirty="0" smtClean="0"/>
            </a:br>
            <a:r>
              <a:rPr lang="en-IN" dirty="0" smtClean="0"/>
              <a:t>MSD</a:t>
            </a:r>
            <a:br>
              <a:rPr lang="en-IN" dirty="0" smtClean="0"/>
            </a:br>
            <a:r>
              <a:rPr lang="en-IN" dirty="0" smtClean="0"/>
              <a:t>MMMUT, GKP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45F481-CB9E-462B-84F7-42FFFAC1D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000" dirty="0"/>
              <a:t>Topic to be covered</a:t>
            </a:r>
          </a:p>
          <a:p>
            <a:pPr marL="342900" indent="-342900" algn="just">
              <a:buFont typeface="+mj-lt"/>
              <a:buAutoNum type="arabicPeriod"/>
            </a:pPr>
            <a:endParaRPr lang="en-IN" sz="2000" dirty="0"/>
          </a:p>
          <a:p>
            <a:pPr marL="342900" indent="-342900" algn="just">
              <a:buFont typeface="+mj-lt"/>
              <a:buAutoNum type="arabicPeriod"/>
            </a:pPr>
            <a:r>
              <a:rPr lang="en-IN" sz="2000" dirty="0"/>
              <a:t>Utility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IN" sz="2000" dirty="0"/>
              <a:t>Cardinal Utility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IN" sz="2000" dirty="0"/>
              <a:t>Law of Diminishing Marginal Utility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IN" sz="2000" dirty="0"/>
              <a:t>Ordinal Utility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IN" sz="2000" dirty="0"/>
              <a:t>Indifference Curve Analysis </a:t>
            </a:r>
          </a:p>
        </p:txBody>
      </p:sp>
    </p:spTree>
    <p:extLst>
      <p:ext uri="{BB962C8B-B14F-4D97-AF65-F5344CB8AC3E}">
        <p14:creationId xmlns:p14="http://schemas.microsoft.com/office/powerpoint/2010/main" val="3060239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746BA5-C6AC-4B07-8257-A3DD4D6F5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Explanation of Utility Table and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5B1646-7589-4F99-9E22-A59CFCC58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4743" y="380147"/>
            <a:ext cx="6725578" cy="5671662"/>
          </a:xfrm>
        </p:spPr>
        <p:txBody>
          <a:bodyPr>
            <a:noAutofit/>
          </a:bodyPr>
          <a:lstStyle/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Notice that MU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3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is less than MU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2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. You may also notice that total utility increases but at a Diminishing rate: The rate of change in total utility due to change in quantity of commodity consumed is a measure of marginal utility. This marginal utility diminishes with increase in consumption of the commodity from 12 to 6, 6 to 4 and so on. This follows from the law of diminishing marginal utility. 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MU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becomes</a:t>
            </a:r>
            <a:r>
              <a:rPr lang="en-US" sz="2000" spc="-6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zero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at</a:t>
            </a:r>
            <a:r>
              <a:rPr lang="en-US" sz="2000" spc="-6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a</a:t>
            </a:r>
            <a:r>
              <a:rPr lang="en-US" sz="2000" spc="-6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level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when</a:t>
            </a:r>
            <a:r>
              <a:rPr lang="en-US" sz="2000" spc="-6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TU</a:t>
            </a:r>
            <a:r>
              <a:rPr lang="en-US" sz="2000" spc="-6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remains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constant.</a:t>
            </a:r>
            <a:r>
              <a:rPr lang="en-US" sz="2000" spc="-6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In</a:t>
            </a:r>
            <a:r>
              <a:rPr lang="en-US" sz="2000" spc="-6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the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example,</a:t>
            </a:r>
            <a:r>
              <a:rPr lang="en-US" sz="2000" spc="-6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TU</a:t>
            </a:r>
            <a:r>
              <a:rPr lang="en-US" sz="2000" spc="-275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does</a:t>
            </a:r>
            <a:r>
              <a:rPr lang="en-US" sz="2000" spc="-35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not</a:t>
            </a:r>
            <a:r>
              <a:rPr lang="en-US" sz="2000" spc="-3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change</a:t>
            </a:r>
            <a:r>
              <a:rPr lang="en-US" sz="2000" spc="-3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at</a:t>
            </a:r>
            <a:r>
              <a:rPr lang="en-US" sz="2000" spc="-3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5</a:t>
            </a:r>
            <a:r>
              <a:rPr lang="en-US" sz="2000" baseline="30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th</a:t>
            </a:r>
            <a:r>
              <a:rPr lang="en-US" sz="2000" spc="-35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unit</a:t>
            </a:r>
            <a:r>
              <a:rPr lang="en-US" sz="2000" spc="-35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of</a:t>
            </a:r>
            <a:r>
              <a:rPr lang="en-US" sz="2000" spc="-3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consumption</a:t>
            </a:r>
            <a:r>
              <a:rPr lang="en-US" sz="2000" spc="-3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and</a:t>
            </a:r>
            <a:r>
              <a:rPr lang="en-US" sz="2000" spc="-3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therefore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MU</a:t>
            </a:r>
            <a:r>
              <a:rPr lang="en-US" sz="2000" spc="2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=</a:t>
            </a:r>
            <a:r>
              <a:rPr lang="en-US" sz="2000" spc="-35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0.</a:t>
            </a:r>
            <a:r>
              <a:rPr lang="en-US" sz="2000" spc="-35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</a:rPr>
              <a:t>Thereafter, </a:t>
            </a:r>
            <a:r>
              <a:rPr lang="en-US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TU</a:t>
            </a:r>
            <a:r>
              <a:rPr lang="en-US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starts</a:t>
            </a:r>
            <a:r>
              <a:rPr lang="en-US" sz="18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falling</a:t>
            </a:r>
            <a:r>
              <a:rPr lang="en-US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z="18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</a:t>
            </a:r>
            <a:r>
              <a:rPr lang="en-US" sz="1800" spc="-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becomes</a:t>
            </a:r>
            <a:r>
              <a:rPr lang="en-US" sz="18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negative.</a:t>
            </a:r>
            <a:endParaRPr lang="en-IN" sz="2000" dirty="0">
              <a:latin typeface="Amasis MT Pro" panose="02040504050005020304" pitchFamily="18" charset="0"/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xmlns="" id="{88B32544-8AD5-477F-AF9F-8C30DFA16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15" name="Group 11">
            <a:extLst>
              <a:ext uri="{FF2B5EF4-FFF2-40B4-BE49-F238E27FC236}">
                <a16:creationId xmlns:a16="http://schemas.microsoft.com/office/drawing/2014/main" xmlns="" id="{7B0A25F3-DE77-4E5D-9A48-BCBF61EEC952}"/>
              </a:ext>
            </a:extLst>
          </p:cNvPr>
          <p:cNvGrpSpPr>
            <a:grpSpLocks/>
          </p:cNvGrpSpPr>
          <p:nvPr/>
        </p:nvGrpSpPr>
        <p:grpSpPr bwMode="auto">
          <a:xfrm>
            <a:off x="0" y="457200"/>
            <a:ext cx="244475" cy="244475"/>
            <a:chOff x="0" y="-1565"/>
            <a:chExt cx="384" cy="384"/>
          </a:xfrm>
        </p:grpSpPr>
        <p:sp>
          <p:nvSpPr>
            <p:cNvPr id="16" name="Line 13">
              <a:extLst>
                <a:ext uri="{FF2B5EF4-FFF2-40B4-BE49-F238E27FC236}">
                  <a16:creationId xmlns:a16="http://schemas.microsoft.com/office/drawing/2014/main" xmlns="" id="{BBEC845C-6836-4B98-BADC-686F148A30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-1191"/>
              <a:ext cx="360" cy="0"/>
            </a:xfrm>
            <a:prstGeom prst="line">
              <a:avLst/>
            </a:prstGeom>
            <a:noFill/>
            <a:ln w="12192">
              <a:solidFill>
                <a:srgbClr val="231F2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" name="Line 12">
              <a:extLst>
                <a:ext uri="{FF2B5EF4-FFF2-40B4-BE49-F238E27FC236}">
                  <a16:creationId xmlns:a16="http://schemas.microsoft.com/office/drawing/2014/main" xmlns="" id="{ADDF4B7C-A941-4CD0-824D-B806B1C113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-1565"/>
              <a:ext cx="0" cy="360"/>
            </a:xfrm>
            <a:prstGeom prst="line">
              <a:avLst/>
            </a:prstGeom>
            <a:noFill/>
            <a:ln w="12192">
              <a:solidFill>
                <a:srgbClr val="231F2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544627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1AB865-CD0D-42EF-82B7-EEEA445A8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71253" y="2948683"/>
            <a:ext cx="5732980" cy="1849348"/>
          </a:xfrm>
        </p:spPr>
        <p:txBody>
          <a:bodyPr>
            <a:noAutofit/>
          </a:bodyPr>
          <a:lstStyle/>
          <a:p>
            <a:pPr marL="1981200">
              <a:lnSpc>
                <a:spcPct val="97000"/>
              </a:lnSpc>
              <a:spcBef>
                <a:spcPts val="3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Law</a:t>
            </a:r>
            <a:r>
              <a:rPr lang="en-US" sz="3600" b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3600" b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Diminishing</a:t>
            </a:r>
            <a:r>
              <a:rPr lang="en-US" sz="3600" b="1" spc="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Marginal  </a:t>
            </a:r>
            <a:r>
              <a:rPr lang="en-US" sz="3600" b="1" spc="1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  </a:t>
            </a:r>
            <a:r>
              <a:rPr lang="en-US" sz="3600" b="1" spc="13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IN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IN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IN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5CB287-3C02-475B-84F4-6FCF046C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4715" y="1643864"/>
            <a:ext cx="8225606" cy="4407943"/>
          </a:xfrm>
        </p:spPr>
        <p:txBody>
          <a:bodyPr>
            <a:normAutofit/>
          </a:bodyPr>
          <a:lstStyle/>
          <a:p>
            <a:pPr marL="1981200" algn="just">
              <a:lnSpc>
                <a:spcPct val="97000"/>
              </a:lnSpc>
              <a:spcBef>
                <a:spcPts val="30"/>
              </a:spcBef>
            </a:pPr>
            <a:r>
              <a:rPr lang="en-US" sz="2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Law</a:t>
            </a:r>
            <a:r>
              <a:rPr lang="en-US" sz="2800" b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2800" b="1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b="1" spc="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Diminishing</a:t>
            </a:r>
            <a:r>
              <a:rPr lang="en-US" sz="2800" b="1" spc="5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Marginal  </a:t>
            </a:r>
            <a:r>
              <a:rPr lang="en-US" sz="2800" b="1" spc="1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  </a:t>
            </a:r>
            <a:r>
              <a:rPr lang="en-US" sz="2800" b="1" spc="13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states  </a:t>
            </a:r>
            <a:r>
              <a:rPr lang="en-US" sz="2800" spc="13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that marginal utility from consuming each additional unit of a commodity declines</a:t>
            </a:r>
            <a:r>
              <a:rPr lang="en-US" sz="2800" spc="-2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 its consumption increases, while keeping consumption of other commodities</a:t>
            </a:r>
            <a:r>
              <a:rPr lang="en-US" sz="28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constant.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624043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126E82-0590-47CF-B15A-8A900723B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C4FFC6-32CF-4378-BA45-0B68CFC98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9271" y="1705510"/>
            <a:ext cx="6181049" cy="434629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N" sz="2400" dirty="0"/>
              <a:t>Units should be homogeneous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400" dirty="0"/>
              <a:t>Consumed in quick succession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400" dirty="0"/>
              <a:t>Standard in size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400" dirty="0"/>
              <a:t>Taste should be constant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400" dirty="0"/>
              <a:t>No change in price of substitute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400" dirty="0"/>
              <a:t>Utility is measurable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400" dirty="0"/>
              <a:t>Consumer is expected to be rational</a:t>
            </a:r>
          </a:p>
          <a:p>
            <a:pPr marL="342900" indent="-342900">
              <a:buFont typeface="+mj-lt"/>
              <a:buAutoNum type="arabicPeriod"/>
            </a:pPr>
            <a:endParaRPr lang="en-IN" sz="2400" dirty="0"/>
          </a:p>
          <a:p>
            <a:pPr marL="342900" indent="-342900">
              <a:buFont typeface="+mj-lt"/>
              <a:buAutoNum type="arabicPeriod"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944413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7A006B-F566-463A-B586-3F3A2ABEC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7E0042-4918-470D-B9DA-978118FDE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531" y="883578"/>
            <a:ext cx="6283790" cy="516823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N" sz="2400" dirty="0"/>
              <a:t>Dissimilar units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400" dirty="0"/>
              <a:t>Too long an interval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400" dirty="0"/>
              <a:t>Abnormal People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400" dirty="0"/>
              <a:t>Rare Collection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400" dirty="0"/>
              <a:t>Not Applicable to Money</a:t>
            </a:r>
          </a:p>
        </p:txBody>
      </p:sp>
    </p:spTree>
    <p:extLst>
      <p:ext uri="{BB962C8B-B14F-4D97-AF65-F5344CB8AC3E}">
        <p14:creationId xmlns:p14="http://schemas.microsoft.com/office/powerpoint/2010/main" val="513172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83C08-70D6-4A8C-8828-16C459FEF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Consumer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2271F2-88E4-45E3-B382-6CD1E565A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24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consumer</a:t>
            </a:r>
            <a:r>
              <a:rPr lang="en-US" sz="24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usually</a:t>
            </a:r>
            <a:r>
              <a:rPr lang="en-US" sz="24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decides</a:t>
            </a:r>
            <a:r>
              <a:rPr lang="en-US" sz="24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his</a:t>
            </a:r>
            <a:r>
              <a:rPr lang="en-US" sz="24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demand</a:t>
            </a:r>
            <a:r>
              <a:rPr lang="en-US" sz="2400" spc="-2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z="24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24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commodity</a:t>
            </a:r>
            <a:r>
              <a:rPr lang="en-US" sz="24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</a:t>
            </a:r>
            <a:r>
              <a:rPr lang="en-US" sz="2400" spc="-2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400" spc="-2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basis of utility (or satisfaction) that he derives from it. What is</a:t>
            </a:r>
            <a:r>
              <a:rPr lang="en-US" sz="24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utility?</a:t>
            </a:r>
            <a:r>
              <a:rPr lang="en-US" sz="2400" spc="-3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algn="just"/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</a:t>
            </a:r>
            <a:r>
              <a:rPr lang="en-US" sz="2400" spc="-3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2400" spc="-3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2400" spc="-3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commodity</a:t>
            </a:r>
            <a:r>
              <a:rPr lang="en-US" sz="2400" spc="-3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</a:t>
            </a:r>
            <a:r>
              <a:rPr lang="en-US" sz="2400" spc="-3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its</a:t>
            </a:r>
            <a:r>
              <a:rPr lang="en-US" sz="2400" spc="-3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want-satisfying</a:t>
            </a:r>
            <a:r>
              <a:rPr lang="en-US" sz="2400" spc="-3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capacity.</a:t>
            </a:r>
            <a:r>
              <a:rPr lang="en-US" sz="2400" spc="-3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400" spc="-2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more</a:t>
            </a:r>
            <a:r>
              <a:rPr lang="en-US" sz="24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4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need</a:t>
            </a:r>
            <a:r>
              <a:rPr lang="en-US" sz="24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24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24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commodity</a:t>
            </a:r>
            <a:r>
              <a:rPr lang="en-US" sz="24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 sz="24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4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stronger</a:t>
            </a:r>
            <a:r>
              <a:rPr lang="en-US" sz="24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4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desire</a:t>
            </a:r>
            <a:r>
              <a:rPr lang="en-US" sz="24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z="24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have</a:t>
            </a:r>
            <a:r>
              <a:rPr lang="en-US" sz="2400" spc="-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it,</a:t>
            </a:r>
            <a:r>
              <a:rPr lang="en-US" sz="2400" spc="-2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4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greater</a:t>
            </a:r>
            <a:r>
              <a:rPr lang="en-US" sz="24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</a:t>
            </a:r>
            <a:r>
              <a:rPr lang="en-US" sz="24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4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</a:t>
            </a:r>
            <a:r>
              <a:rPr lang="en-US" sz="24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derived</a:t>
            </a:r>
            <a:r>
              <a:rPr lang="en-US" sz="24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from</a:t>
            </a:r>
            <a:r>
              <a:rPr lang="en-US" sz="24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400" spc="-5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commodity.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407877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789A4-93C0-4AE7-8843-85371F4F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About Utility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2C92FC-C70A-49E7-8F72-2B11AA79E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983" y="863028"/>
            <a:ext cx="6883684" cy="5465853"/>
          </a:xfrm>
        </p:spPr>
        <p:txBody>
          <a:bodyPr>
            <a:normAutofit/>
          </a:bodyPr>
          <a:lstStyle/>
          <a:p>
            <a:pPr marL="533400" marR="1458595" indent="0" algn="just">
              <a:lnSpc>
                <a:spcPct val="97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subjective.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Different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individuals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get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different</a:t>
            </a:r>
            <a:r>
              <a:rPr lang="en-US" sz="2000" spc="-6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levels</a:t>
            </a:r>
            <a:r>
              <a:rPr lang="en-US" sz="2000" spc="-2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2000" spc="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</a:t>
            </a:r>
            <a:r>
              <a:rPr lang="en-US" sz="2000" spc="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from</a:t>
            </a:r>
            <a:r>
              <a:rPr lang="en-US" sz="2000" spc="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000" spc="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same</a:t>
            </a:r>
            <a:r>
              <a:rPr lang="en-US" sz="2000" spc="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commodity.</a:t>
            </a:r>
            <a:r>
              <a:rPr lang="en-US" sz="2000" spc="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533400" marR="1458595" indent="0" algn="just">
              <a:lnSpc>
                <a:spcPct val="97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z="2000" spc="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example,</a:t>
            </a:r>
            <a:r>
              <a:rPr lang="en-US" sz="2000" spc="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some</a:t>
            </a:r>
            <a:r>
              <a:rPr lang="en-US" sz="2000" spc="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one</a:t>
            </a:r>
            <a:r>
              <a:rPr lang="en-US" sz="2000" spc="6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who likes chocolates will get much higher utility from a chocolate than some one</a:t>
            </a:r>
            <a:r>
              <a:rPr lang="en-US" sz="20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who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fond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chocolates,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533400" marR="1458595" indent="0" algn="just">
              <a:lnSpc>
                <a:spcPct val="97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Also,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that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one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individual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gets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from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000" spc="-27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commodity can change with change in place and time. </a:t>
            </a:r>
          </a:p>
          <a:p>
            <a:pPr marL="533400" marR="1458595" indent="0" algn="just">
              <a:lnSpc>
                <a:spcPct val="97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example, utility from</a:t>
            </a:r>
            <a:r>
              <a:rPr lang="en-US" sz="2000" spc="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use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room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heater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will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depend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upon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whether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individual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</a:t>
            </a:r>
            <a:r>
              <a:rPr lang="en-US" sz="2000" spc="-4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Ladakh</a:t>
            </a:r>
            <a:r>
              <a:rPr lang="en-US" sz="2000" spc="-27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Chennai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(place)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whether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it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summer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winter</a:t>
            </a:r>
            <a:r>
              <a:rPr lang="en-US" sz="2000" spc="-45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231F2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(time).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75819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2A53A7-BD86-479F-991E-5BD9885FA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6800DC-3194-4FE5-A01A-E56CD419B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IN" dirty="0"/>
              <a:t>Subjective</a:t>
            </a:r>
          </a:p>
          <a:p>
            <a:pPr marL="342900" indent="-342900">
              <a:buFont typeface="+mj-lt"/>
              <a:buAutoNum type="arabicPeriod"/>
            </a:pPr>
            <a:r>
              <a:rPr lang="en-IN" dirty="0"/>
              <a:t>It is relative</a:t>
            </a:r>
          </a:p>
          <a:p>
            <a:pPr marL="342900" indent="-342900">
              <a:buFont typeface="+mj-lt"/>
              <a:buAutoNum type="arabicPeriod"/>
            </a:pPr>
            <a:r>
              <a:rPr lang="en-IN" dirty="0"/>
              <a:t>Does not state usefulness</a:t>
            </a:r>
          </a:p>
          <a:p>
            <a:pPr marL="342900" indent="-342900">
              <a:buFont typeface="+mj-lt"/>
              <a:buAutoNum type="arabicPeriod"/>
            </a:pPr>
            <a:r>
              <a:rPr lang="en-IN" dirty="0"/>
              <a:t>No ethical, legal or moral connotations</a:t>
            </a:r>
          </a:p>
          <a:p>
            <a:pPr marL="342900" indent="-342900"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2084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17C4610E-9C18-467B-BF10-BE6A974CC3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xmlns="" id="{296DF307-344E-4E9B-A7AA-8139E450D1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xmlns="" id="{E263CC2D-ACFB-4EB3-ADF9-CD82BC8422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xmlns="" id="{C5366E2F-9BA0-485A-B1CA-A5E6E2E379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xmlns="" id="{1803051E-7C26-4F53-8293-B4EAED4212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xmlns="" id="{D10888CD-E496-4116-9C45-CF4F17ADE6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xmlns="" id="{0A42DA8F-DA3D-43E9-A184-E0F6C133A1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xmlns="" id="{473EAD31-7AA3-49B7-ADD6-C13FF0F141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xmlns="" id="{2BBB7CDF-BA2E-451F-9201-CF2B6FEAEA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xmlns="" id="{84809EF2-CD0D-4BC3-ABC7-E7E312A1D7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xmlns="" id="{11D2D6C5-637B-4AFE-97F4-D4E48A6134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xmlns="" id="{F841B2C5-57F5-4FE6-B4D4-EBB3F30881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xmlns="" id="{B4822A39-2A52-4B2C-9319-BEFC526DB0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xmlns="" id="{4E469692-E783-4950-8DEC-3A1FD3978B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xmlns="" id="{012909CD-3254-41E5-B8BB-0F2D7CE0D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xmlns="" id="{93E7648E-861E-4503-AEDC-56C4EC50729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xmlns="" id="{F9C72257-EBD0-4D1C-A32C-D84644687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xmlns="" id="{87BB2CBB-9C22-4E28-AB86-DC92AEE2DB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xmlns="" id="{F85B3053-8D9F-410A-80C2-7960DDEA6A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xmlns="" id="{E8FF5DA7-6E72-41F1-A54C-EAF440A274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A899734C-500F-4274-9854-8BFA14A1D7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FF07BF51-2934-47AD-A415-7400882F14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xmlns="" id="{DD6E3DF0-EDC0-458B-9C5B-911814F0A6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5D0824B1-47C9-4504-99FB-CB15051979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xmlns="" id="{3904BE49-D42F-4F46-B6D8-2F31712168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D57C06C8-18BE-4336-B9E0-3E15ACC93B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xmlns="" id="{C1C39E9B-4917-47D7-B9CB-56480F8876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xmlns="" id="{5F7200AE-DDFE-46D2-ABCA-99906B970E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xmlns="" id="{CAC40760-2393-4FAE-9A58-F4CDC0671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xmlns="" id="{1080422B-1649-4C8E-9459-4214243609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xmlns="" id="{0136A7BD-0DB3-401B-A6AB-38BD30D100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xmlns="" id="{FD037346-242B-41AF-8CF5-C35284CA24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xmlns="" id="{238EBF94-0BBF-4BAE-AE27-729E3AC135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xmlns="" id="{3940EFD7-EB1A-47AF-9DC9-7D4FCC6011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xmlns="" id="{6BAA7A10-98A8-4931-9BE2-B573EB3767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xmlns="" id="{420223F5-34A9-4388-AF7B-38C76242FC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xmlns="" id="{3CC9C746-C646-4363-B3D3-349B5C18C3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xmlns="" id="{3EAA5BC5-AB13-4C8E-9D9D-05DE777C5F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xmlns="" id="{500FC397-0569-4EC4-926A-DDD62AC495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xmlns="" id="{284FF041-FE7D-47CD-830F-7FABF41C7C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xmlns="" id="{224154F3-CDFE-4FFF-92E4-ECEACF4A66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xmlns="" id="{CCE7404D-AA5A-4B82-A875-07F35D7C2D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xmlns="" id="{526B6FED-4F20-4070-95B4-FF6F439E1C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xmlns="" id="{3A75958D-1716-4B5A-A745-AFA4962FA4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xmlns="" id="{531A2051-17DE-4E9D-9EA6-026B97B1A9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CE0642A0-80D3-4F37-8249-A07E6F3828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2680" y="-6706"/>
            <a:ext cx="12194680" cy="412771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6F10C374-E558-41A5-AFBF-30FA3A8C27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0439" y="568335"/>
            <a:ext cx="8740775" cy="3650734"/>
          </a:xfrm>
          <a:prstGeom prst="rect">
            <a:avLst/>
          </a:prstGeom>
          <a:ln w="12700">
            <a:noFill/>
          </a:ln>
        </p:spPr>
      </p:pic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FA760135-24A9-40C9-B45F-2EB5B6420E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61" name="Isosceles Triangle 39">
              <a:extLst>
                <a:ext uri="{FF2B5EF4-FFF2-40B4-BE49-F238E27FC236}">
                  <a16:creationId xmlns:a16="http://schemas.microsoft.com/office/drawing/2014/main" xmlns="" id="{20E3CEE0-0CB3-421F-99FC-4585E62437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4346BB80-2556-4779-9642-5706CAA33C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8BC76E-0283-446B-930C-1A6385065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982" y="4293388"/>
            <a:ext cx="8833655" cy="727748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700"/>
              <a:t>Two Types of Utility</a:t>
            </a:r>
          </a:p>
        </p:txBody>
      </p:sp>
    </p:spTree>
    <p:extLst>
      <p:ext uri="{BB962C8B-B14F-4D97-AF65-F5344CB8AC3E}">
        <p14:creationId xmlns:p14="http://schemas.microsoft.com/office/powerpoint/2010/main" val="3521373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7F79FC-F559-4310-A604-C150B75E1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Cardinal</a:t>
            </a:r>
            <a:r>
              <a:rPr lang="en-US" sz="4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</a:t>
            </a:r>
            <a:endParaRPr lang="en-IN" sz="8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457E81-ADFD-458C-B1F2-6C2FA913B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951" y="1130157"/>
            <a:ext cx="6530369" cy="461659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Cardinal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analysis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assumes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that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level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expressed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en-US" sz="2800" spc="-27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numbers.</a:t>
            </a:r>
            <a:r>
              <a:rPr lang="en-US" sz="2800" spc="-7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z="2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example,</a:t>
            </a:r>
            <a:r>
              <a:rPr lang="en-US" sz="2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</a:t>
            </a:r>
            <a:r>
              <a:rPr lang="en-US" sz="2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can</a:t>
            </a:r>
            <a:r>
              <a:rPr lang="en-US" sz="2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measure</a:t>
            </a:r>
            <a:r>
              <a:rPr lang="en-US" sz="2800" spc="-7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</a:t>
            </a:r>
            <a:r>
              <a:rPr lang="en-US" sz="2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derived</a:t>
            </a:r>
            <a:r>
              <a:rPr lang="en-US" sz="2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from</a:t>
            </a:r>
            <a:r>
              <a:rPr lang="en-US" sz="2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2800" spc="-7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shirt</a:t>
            </a:r>
            <a:r>
              <a:rPr lang="en-US" sz="2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z="2800" spc="-6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say,</a:t>
            </a:r>
            <a:r>
              <a:rPr lang="en-US" sz="2800" spc="-27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</a:t>
            </a:r>
            <a:r>
              <a:rPr lang="en-US" sz="2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shirt</a:t>
            </a:r>
            <a:r>
              <a:rPr lang="en-US" sz="2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gives</a:t>
            </a:r>
            <a:r>
              <a:rPr lang="en-US" sz="2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</a:t>
            </a:r>
            <a:r>
              <a:rPr lang="en-US" sz="28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50</a:t>
            </a:r>
            <a:r>
              <a:rPr lang="en-US" sz="2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units</a:t>
            </a:r>
            <a:r>
              <a:rPr lang="en-US" sz="2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28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utility.</a:t>
            </a:r>
            <a:r>
              <a:rPr lang="en-US" sz="2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Before</a:t>
            </a:r>
            <a:r>
              <a:rPr lang="en-US" sz="2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discussing</a:t>
            </a:r>
            <a:r>
              <a:rPr lang="en-US" sz="28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further,</a:t>
            </a:r>
            <a:r>
              <a:rPr lang="en-US" sz="2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it</a:t>
            </a:r>
            <a:r>
              <a:rPr lang="en-US" sz="2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will</a:t>
            </a:r>
            <a:r>
              <a:rPr lang="en-US" sz="28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en-US" sz="28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useful</a:t>
            </a:r>
            <a:r>
              <a:rPr lang="en-US" sz="2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z="28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have</a:t>
            </a:r>
            <a:r>
              <a:rPr lang="en-US" sz="2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2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look</a:t>
            </a:r>
            <a:r>
              <a:rPr lang="en-US" sz="2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</a:t>
            </a:r>
            <a:r>
              <a:rPr lang="en-US" sz="2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two</a:t>
            </a:r>
            <a:r>
              <a:rPr lang="en-US" sz="2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important</a:t>
            </a:r>
            <a:r>
              <a:rPr lang="en-US" sz="2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measures</a:t>
            </a:r>
            <a:r>
              <a:rPr lang="en-US" sz="28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2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utility.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432616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17C4610E-9C18-467B-BF10-BE6A974CC3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xmlns="" id="{296DF307-344E-4E9B-A7AA-8139E450D1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xmlns="" id="{E263CC2D-ACFB-4EB3-ADF9-CD82BC8422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xmlns="" id="{C5366E2F-9BA0-485A-B1CA-A5E6E2E379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xmlns="" id="{1803051E-7C26-4F53-8293-B4EAED4212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xmlns="" id="{D10888CD-E496-4116-9C45-CF4F17ADE6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xmlns="" id="{0A42DA8F-DA3D-43E9-A184-E0F6C133A1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xmlns="" id="{473EAD31-7AA3-49B7-ADD6-C13FF0F141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xmlns="" id="{2BBB7CDF-BA2E-451F-9201-CF2B6FEAEA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xmlns="" id="{84809EF2-CD0D-4BC3-ABC7-E7E312A1D7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xmlns="" id="{11D2D6C5-637B-4AFE-97F4-D4E48A6134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xmlns="" id="{F841B2C5-57F5-4FE6-B4D4-EBB3F30881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xmlns="" id="{B4822A39-2A52-4B2C-9319-BEFC526DB0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xmlns="" id="{4E469692-E783-4950-8DEC-3A1FD3978B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xmlns="" id="{012909CD-3254-41E5-B8BB-0F2D7CE0D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xmlns="" id="{93E7648E-861E-4503-AEDC-56C4EC50729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xmlns="" id="{F9C72257-EBD0-4D1C-A32C-D84644687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xmlns="" id="{87BB2CBB-9C22-4E28-AB86-DC92AEE2DB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xmlns="" id="{F85B3053-8D9F-410A-80C2-7960DDEA6A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xmlns="" id="{E8FF5DA7-6E72-41F1-A54C-EAF440A274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A899734C-500F-4274-9854-8BFA14A1D7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FF07BF51-2934-47AD-A415-7400882F14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xmlns="" id="{DD6E3DF0-EDC0-458B-9C5B-911814F0A6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33">
              <a:extLst>
                <a:ext uri="{FF2B5EF4-FFF2-40B4-BE49-F238E27FC236}">
                  <a16:creationId xmlns:a16="http://schemas.microsoft.com/office/drawing/2014/main" xmlns="" id="{5D0824B1-47C9-4504-99FB-CB15051979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0" name="Rectangle 35">
            <a:extLst>
              <a:ext uri="{FF2B5EF4-FFF2-40B4-BE49-F238E27FC236}">
                <a16:creationId xmlns:a16="http://schemas.microsoft.com/office/drawing/2014/main" xmlns="" id="{A3BAF07C-C39E-42EB-BB22-8D46691D97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37">
            <a:extLst>
              <a:ext uri="{FF2B5EF4-FFF2-40B4-BE49-F238E27FC236}">
                <a16:creationId xmlns:a16="http://schemas.microsoft.com/office/drawing/2014/main" xmlns="" id="{D8E9CF54-0466-4261-9E62-0249E60E18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xmlns="" id="{33E32106-E8B1-4F76-9EE6-58537738A3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6">
              <a:extLst>
                <a:ext uri="{FF2B5EF4-FFF2-40B4-BE49-F238E27FC236}">
                  <a16:creationId xmlns:a16="http://schemas.microsoft.com/office/drawing/2014/main" xmlns="" id="{C32C2C46-A045-44FB-8A74-5EBD650C27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7">
              <a:extLst>
                <a:ext uri="{FF2B5EF4-FFF2-40B4-BE49-F238E27FC236}">
                  <a16:creationId xmlns:a16="http://schemas.microsoft.com/office/drawing/2014/main" xmlns="" id="{6A76F79C-6683-4940-BCF7-4BCCCEE406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8">
              <a:extLst>
                <a:ext uri="{FF2B5EF4-FFF2-40B4-BE49-F238E27FC236}">
                  <a16:creationId xmlns:a16="http://schemas.microsoft.com/office/drawing/2014/main" xmlns="" id="{FF4675A3-6D07-4B1F-9BFC-AEBEA1AD06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xmlns="" id="{765E127A-B6B7-4B1D-B7BD-6C8C969D29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0">
              <a:extLst>
                <a:ext uri="{FF2B5EF4-FFF2-40B4-BE49-F238E27FC236}">
                  <a16:creationId xmlns:a16="http://schemas.microsoft.com/office/drawing/2014/main" xmlns="" id="{3BCA9D9E-C72C-4751-BFA9-10B85CACE3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1">
              <a:extLst>
                <a:ext uri="{FF2B5EF4-FFF2-40B4-BE49-F238E27FC236}">
                  <a16:creationId xmlns:a16="http://schemas.microsoft.com/office/drawing/2014/main" xmlns="" id="{080C708C-69BF-441B-AB75-C98160ED06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2">
              <a:extLst>
                <a:ext uri="{FF2B5EF4-FFF2-40B4-BE49-F238E27FC236}">
                  <a16:creationId xmlns:a16="http://schemas.microsoft.com/office/drawing/2014/main" xmlns="" id="{3E79964E-F8F1-4763-8892-7BC3DAE306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13">
              <a:extLst>
                <a:ext uri="{FF2B5EF4-FFF2-40B4-BE49-F238E27FC236}">
                  <a16:creationId xmlns:a16="http://schemas.microsoft.com/office/drawing/2014/main" xmlns="" id="{FE09592A-FCC9-4AE5-BA0B-730C6F3BBE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4">
              <a:extLst>
                <a:ext uri="{FF2B5EF4-FFF2-40B4-BE49-F238E27FC236}">
                  <a16:creationId xmlns:a16="http://schemas.microsoft.com/office/drawing/2014/main" xmlns="" id="{96448994-820C-4BC1-ABF3-4579C6F99A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5">
              <a:extLst>
                <a:ext uri="{FF2B5EF4-FFF2-40B4-BE49-F238E27FC236}">
                  <a16:creationId xmlns:a16="http://schemas.microsoft.com/office/drawing/2014/main" xmlns="" id="{9BB0D192-565A-42B9-B292-CC032D71A6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6">
              <a:extLst>
                <a:ext uri="{FF2B5EF4-FFF2-40B4-BE49-F238E27FC236}">
                  <a16:creationId xmlns:a16="http://schemas.microsoft.com/office/drawing/2014/main" xmlns="" id="{6D1CA09C-5F40-4E92-A7E9-D1FCEE512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7">
              <a:extLst>
                <a:ext uri="{FF2B5EF4-FFF2-40B4-BE49-F238E27FC236}">
                  <a16:creationId xmlns:a16="http://schemas.microsoft.com/office/drawing/2014/main" xmlns="" id="{379F5AA5-2E14-4880-A5A6-07AEF2AD89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8">
              <a:extLst>
                <a:ext uri="{FF2B5EF4-FFF2-40B4-BE49-F238E27FC236}">
                  <a16:creationId xmlns:a16="http://schemas.microsoft.com/office/drawing/2014/main" xmlns="" id="{EF14BD32-D239-4DA3-98B3-7752073657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xmlns="" id="{CF07B250-E5E4-4624-9BD7-8D513A67B7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xmlns="" id="{BCC5D120-7C8C-4290-865C-4EE6E4F245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xmlns="" id="{C24688C6-CAE5-4EF2-B2BA-A138DA0A24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xmlns="" id="{6BD31099-7C13-4901-A04F-632B1CD84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xmlns="" id="{679F5FF7-82B2-4033-8FBE-63170C9378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EE5C8D-2F76-4BFA-A382-92C86520C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425" y="5199797"/>
            <a:ext cx="9435152" cy="789673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chemeClr val="bg1"/>
                </a:solidFill>
              </a:rPr>
              <a:t>Measurement of Utility</a:t>
            </a: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xmlns="" id="{A7795DFA-888F-47E2-B44E-DE1D3B3E46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DE3A4B6D-9A20-4049-9044-648C1974B3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020985"/>
              </p:ext>
            </p:extLst>
          </p:nvPr>
        </p:nvGraphicFramePr>
        <p:xfrm>
          <a:off x="782111" y="527982"/>
          <a:ext cx="10632478" cy="4208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0269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17C4610E-9C18-467B-BF10-BE6A974CC3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xmlns="" id="{296DF307-344E-4E9B-A7AA-8139E450D1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xmlns="" id="{E263CC2D-ACFB-4EB3-ADF9-CD82BC8422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xmlns="" id="{C5366E2F-9BA0-485A-B1CA-A5E6E2E379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xmlns="" id="{1803051E-7C26-4F53-8293-B4EAED4212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xmlns="" id="{D10888CD-E496-4116-9C45-CF4F17ADE6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0">
              <a:extLst>
                <a:ext uri="{FF2B5EF4-FFF2-40B4-BE49-F238E27FC236}">
                  <a16:creationId xmlns:a16="http://schemas.microsoft.com/office/drawing/2014/main" xmlns="" id="{0A42DA8F-DA3D-43E9-A184-E0F6C133A1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xmlns="" id="{473EAD31-7AA3-49B7-ADD6-C13FF0F141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2">
              <a:extLst>
                <a:ext uri="{FF2B5EF4-FFF2-40B4-BE49-F238E27FC236}">
                  <a16:creationId xmlns:a16="http://schemas.microsoft.com/office/drawing/2014/main" xmlns="" id="{2BBB7CDF-BA2E-451F-9201-CF2B6FEAEA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3">
              <a:extLst>
                <a:ext uri="{FF2B5EF4-FFF2-40B4-BE49-F238E27FC236}">
                  <a16:creationId xmlns:a16="http://schemas.microsoft.com/office/drawing/2014/main" xmlns="" id="{84809EF2-CD0D-4BC3-ABC7-E7E312A1D7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4">
              <a:extLst>
                <a:ext uri="{FF2B5EF4-FFF2-40B4-BE49-F238E27FC236}">
                  <a16:creationId xmlns:a16="http://schemas.microsoft.com/office/drawing/2014/main" xmlns="" id="{11D2D6C5-637B-4AFE-97F4-D4E48A6134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5">
              <a:extLst>
                <a:ext uri="{FF2B5EF4-FFF2-40B4-BE49-F238E27FC236}">
                  <a16:creationId xmlns:a16="http://schemas.microsoft.com/office/drawing/2014/main" xmlns="" id="{F841B2C5-57F5-4FE6-B4D4-EBB3F30881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6">
              <a:extLst>
                <a:ext uri="{FF2B5EF4-FFF2-40B4-BE49-F238E27FC236}">
                  <a16:creationId xmlns:a16="http://schemas.microsoft.com/office/drawing/2014/main" xmlns="" id="{B4822A39-2A52-4B2C-9319-BEFC526DB0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7">
              <a:extLst>
                <a:ext uri="{FF2B5EF4-FFF2-40B4-BE49-F238E27FC236}">
                  <a16:creationId xmlns:a16="http://schemas.microsoft.com/office/drawing/2014/main" xmlns="" id="{4E469692-E783-4950-8DEC-3A1FD3978B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8">
              <a:extLst>
                <a:ext uri="{FF2B5EF4-FFF2-40B4-BE49-F238E27FC236}">
                  <a16:creationId xmlns:a16="http://schemas.microsoft.com/office/drawing/2014/main" xmlns="" id="{012909CD-3254-41E5-B8BB-0F2D7CE0D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9">
              <a:extLst>
                <a:ext uri="{FF2B5EF4-FFF2-40B4-BE49-F238E27FC236}">
                  <a16:creationId xmlns:a16="http://schemas.microsoft.com/office/drawing/2014/main" xmlns="" id="{93E7648E-861E-4503-AEDC-56C4EC50729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20">
              <a:extLst>
                <a:ext uri="{FF2B5EF4-FFF2-40B4-BE49-F238E27FC236}">
                  <a16:creationId xmlns:a16="http://schemas.microsoft.com/office/drawing/2014/main" xmlns="" id="{F9C72257-EBD0-4D1C-A32C-D84644687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1">
              <a:extLst>
                <a:ext uri="{FF2B5EF4-FFF2-40B4-BE49-F238E27FC236}">
                  <a16:creationId xmlns:a16="http://schemas.microsoft.com/office/drawing/2014/main" xmlns="" id="{87BB2CBB-9C22-4E28-AB86-DC92AEE2DB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2">
              <a:extLst>
                <a:ext uri="{FF2B5EF4-FFF2-40B4-BE49-F238E27FC236}">
                  <a16:creationId xmlns:a16="http://schemas.microsoft.com/office/drawing/2014/main" xmlns="" id="{F85B3053-8D9F-410A-80C2-7960DDEA6A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3">
              <a:extLst>
                <a:ext uri="{FF2B5EF4-FFF2-40B4-BE49-F238E27FC236}">
                  <a16:creationId xmlns:a16="http://schemas.microsoft.com/office/drawing/2014/main" xmlns="" id="{E8FF5DA7-6E72-41F1-A54C-EAF440A274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0" name="Group 29">
            <a:extLst>
              <a:ext uri="{FF2B5EF4-FFF2-40B4-BE49-F238E27FC236}">
                <a16:creationId xmlns:a16="http://schemas.microsoft.com/office/drawing/2014/main" xmlns="" id="{A899734C-500F-4274-9854-8BFA14A1D7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71" name="Rectangle 30">
              <a:extLst>
                <a:ext uri="{FF2B5EF4-FFF2-40B4-BE49-F238E27FC236}">
                  <a16:creationId xmlns:a16="http://schemas.microsoft.com/office/drawing/2014/main" xmlns="" id="{FF07BF51-2934-47AD-A415-7400882F14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2" name="Isosceles Triangle 31">
              <a:extLst>
                <a:ext uri="{FF2B5EF4-FFF2-40B4-BE49-F238E27FC236}">
                  <a16:creationId xmlns:a16="http://schemas.microsoft.com/office/drawing/2014/main" xmlns="" id="{DD6E3DF0-EDC0-458B-9C5B-911814F0A6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5D0824B1-47C9-4504-99FB-CB15051979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A3BAF07C-C39E-42EB-BB22-8D46691D97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D8E9CF54-0466-4261-9E62-0249E60E18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xmlns="" id="{33E32106-E8B1-4F76-9EE6-58537738A3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xmlns="" id="{C32C2C46-A045-44FB-8A74-5EBD650C27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xmlns="" id="{6A76F79C-6683-4940-BCF7-4BCCCEE406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xmlns="" id="{FF4675A3-6D07-4B1F-9BFC-AEBEA1AD06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xmlns="" id="{765E127A-B6B7-4B1D-B7BD-6C8C969D29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xmlns="" id="{3BCA9D9E-C72C-4751-BFA9-10B85CACE3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xmlns="" id="{080C708C-69BF-441B-AB75-C98160ED06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xmlns="" id="{3E79964E-F8F1-4763-8892-7BC3DAE306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xmlns="" id="{FE09592A-FCC9-4AE5-BA0B-730C6F3BBE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xmlns="" id="{96448994-820C-4BC1-ABF3-4579C6F99A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xmlns="" id="{9BB0D192-565A-42B9-B292-CC032D71A6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xmlns="" id="{6D1CA09C-5F40-4E92-A7E9-D1FCEE512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xmlns="" id="{379F5AA5-2E14-4880-A5A6-07AEF2AD89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xmlns="" id="{EF14BD32-D239-4DA3-98B3-7752073657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xmlns="" id="{CF07B250-E5E4-4624-9BD7-8D513A67B7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xmlns="" id="{BCC5D120-7C8C-4290-865C-4EE6E4F245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xmlns="" id="{C24688C6-CAE5-4EF2-B2BA-A138DA0A24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xmlns="" id="{6BD31099-7C13-4901-A04F-632B1CD84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xmlns="" id="{679F5FF7-82B2-4033-8FBE-63170C9378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636A16-811B-43F7-A481-87022105E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011" y="5167901"/>
            <a:ext cx="9426566" cy="821569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Values of marginal and total utility derived from consumption</a:t>
            </a:r>
            <a:r>
              <a:rPr lang="en-US" sz="2400" spc="-28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2400" spc="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various</a:t>
            </a:r>
            <a:r>
              <a:rPr lang="en-US" sz="2400" spc="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amounts</a:t>
            </a:r>
            <a:r>
              <a:rPr lang="en-US" sz="2400" spc="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2400" spc="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z="2400" spc="5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commodity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xmlns="" id="{A7795DFA-888F-47E2-B44E-DE1D3B3E46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F17C3F1-9E39-4F2E-9B4D-B0A9B4C607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129060"/>
              </p:ext>
            </p:extLst>
          </p:nvPr>
        </p:nvGraphicFramePr>
        <p:xfrm>
          <a:off x="770561" y="626940"/>
          <a:ext cx="10659874" cy="3864552"/>
        </p:xfrm>
        <a:graphic>
          <a:graphicData uri="http://schemas.openxmlformats.org/drawingml/2006/table">
            <a:tbl>
              <a:tblPr firstRow="1" firstCol="1" lastRow="1" lastCol="1" bandRow="1" bandCol="1">
                <a:solidFill>
                  <a:srgbClr val="F2F2F2">
                    <a:alpha val="30196"/>
                  </a:srgbClr>
                </a:solidFill>
                <a:tableStyleId>{5C22544A-7EE6-4342-B048-85BDC9FD1C3A}</a:tableStyleId>
              </a:tblPr>
              <a:tblGrid>
                <a:gridCol w="3063509">
                  <a:extLst>
                    <a:ext uri="{9D8B030D-6E8A-4147-A177-3AD203B41FA5}">
                      <a16:colId xmlns:a16="http://schemas.microsoft.com/office/drawing/2014/main" xmlns="" val="3343365620"/>
                    </a:ext>
                  </a:extLst>
                </a:gridCol>
                <a:gridCol w="3489562">
                  <a:extLst>
                    <a:ext uri="{9D8B030D-6E8A-4147-A177-3AD203B41FA5}">
                      <a16:colId xmlns:a16="http://schemas.microsoft.com/office/drawing/2014/main" xmlns="" val="253693316"/>
                    </a:ext>
                  </a:extLst>
                </a:gridCol>
                <a:gridCol w="4106803">
                  <a:extLst>
                    <a:ext uri="{9D8B030D-6E8A-4147-A177-3AD203B41FA5}">
                      <a16:colId xmlns:a16="http://schemas.microsoft.com/office/drawing/2014/main" xmlns="" val="774287536"/>
                    </a:ext>
                  </a:extLst>
                </a:gridCol>
              </a:tblGrid>
              <a:tr h="616201">
                <a:tc>
                  <a:txBody>
                    <a:bodyPr/>
                    <a:lstStyle/>
                    <a:p>
                      <a:pPr marL="323215" marR="255905" algn="ctr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2000" b="0" cap="none" spc="0" dirty="0">
                          <a:solidFill>
                            <a:schemeClr val="bg1"/>
                          </a:solidFill>
                          <a:effectLst/>
                        </a:rPr>
                        <a:t>Units</a:t>
                      </a:r>
                      <a:endParaRPr lang="en-IN" sz="20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 anchor="ctr">
                    <a:lnL w="19050" cap="flat" cmpd="sng" algn="ctr">
                      <a:noFill/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2240" algn="ctr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2000" b="0" cap="none" spc="0">
                          <a:solidFill>
                            <a:schemeClr val="bg1"/>
                          </a:solidFill>
                          <a:effectLst/>
                        </a:rPr>
                        <a:t>Total Utility</a:t>
                      </a:r>
                      <a:endParaRPr lang="en-IN" sz="20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3655" algn="ctr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2000" b="0" cap="none" spc="0">
                          <a:solidFill>
                            <a:schemeClr val="bg1"/>
                          </a:solidFill>
                          <a:effectLst/>
                        </a:rPr>
                        <a:t>Marginal Utility</a:t>
                      </a:r>
                      <a:endParaRPr lang="en-IN" sz="20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527710"/>
                  </a:ext>
                </a:extLst>
              </a:tr>
              <a:tr h="616201">
                <a:tc>
                  <a:txBody>
                    <a:bodyPr/>
                    <a:lstStyle/>
                    <a:p>
                      <a:pPr marL="16510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2000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33070" marR="381000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2000" cap="none" spc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IN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38455" marR="443230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2000" b="0" cap="none" spc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IN" sz="2000" b="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309144"/>
                  </a:ext>
                </a:extLst>
              </a:tr>
              <a:tr h="526430">
                <a:tc>
                  <a:txBody>
                    <a:bodyPr/>
                    <a:lstStyle/>
                    <a:p>
                      <a:pPr marL="16510" algn="ctr">
                        <a:lnSpc>
                          <a:spcPts val="1120"/>
                        </a:lnSpc>
                      </a:pPr>
                      <a:r>
                        <a:rPr lang="en-US" sz="2000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3070" marR="381000" algn="ctr">
                        <a:lnSpc>
                          <a:spcPts val="1120"/>
                        </a:lnSpc>
                        <a:spcAft>
                          <a:spcPts val="0"/>
                        </a:spcAft>
                      </a:pPr>
                      <a:r>
                        <a:rPr lang="en-US" sz="2000" cap="none" spc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IN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ts val="1120"/>
                        </a:lnSpc>
                      </a:pPr>
                      <a:r>
                        <a:rPr lang="en-US" sz="2000" b="0" cap="none" spc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IN" sz="2000" b="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7376202"/>
                  </a:ext>
                </a:extLst>
              </a:tr>
              <a:tr h="526430">
                <a:tc>
                  <a:txBody>
                    <a:bodyPr/>
                    <a:lstStyle/>
                    <a:p>
                      <a:pPr marL="16510" algn="ctr">
                        <a:lnSpc>
                          <a:spcPts val="1120"/>
                        </a:lnSpc>
                      </a:pPr>
                      <a:r>
                        <a:rPr lang="en-US" sz="2000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IN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33070" marR="381000" algn="ctr">
                        <a:lnSpc>
                          <a:spcPts val="1120"/>
                        </a:lnSpc>
                        <a:spcAft>
                          <a:spcPts val="0"/>
                        </a:spcAft>
                      </a:pPr>
                      <a:r>
                        <a:rPr lang="en-US" sz="2000" cap="none" spc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IN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ts val="1120"/>
                        </a:lnSpc>
                      </a:pPr>
                      <a:r>
                        <a:rPr lang="en-US" sz="2000" b="0" cap="none" spc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N" sz="2000" b="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6560434"/>
                  </a:ext>
                </a:extLst>
              </a:tr>
              <a:tr h="526430">
                <a:tc>
                  <a:txBody>
                    <a:bodyPr/>
                    <a:lstStyle/>
                    <a:p>
                      <a:pPr marL="16510" algn="ctr">
                        <a:lnSpc>
                          <a:spcPts val="1105"/>
                        </a:lnSpc>
                      </a:pPr>
                      <a:r>
                        <a:rPr lang="en-US" sz="2000" cap="none" spc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N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3070" marR="38100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en-US" sz="2000" cap="none" spc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IN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ts val="1105"/>
                        </a:lnSpc>
                      </a:pPr>
                      <a:r>
                        <a:rPr lang="en-US" sz="2000" b="0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2000" b="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9227115"/>
                  </a:ext>
                </a:extLst>
              </a:tr>
              <a:tr h="526430">
                <a:tc>
                  <a:txBody>
                    <a:bodyPr/>
                    <a:lstStyle/>
                    <a:p>
                      <a:pPr marL="16510" algn="ctr">
                        <a:lnSpc>
                          <a:spcPts val="1120"/>
                        </a:lnSpc>
                      </a:pPr>
                      <a:r>
                        <a:rPr lang="en-US" sz="2000" cap="none" spc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N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33070" marR="381000" algn="ctr">
                        <a:lnSpc>
                          <a:spcPts val="1120"/>
                        </a:lnSpc>
                        <a:spcAft>
                          <a:spcPts val="0"/>
                        </a:spcAft>
                      </a:pPr>
                      <a:r>
                        <a:rPr lang="en-US" sz="2000" cap="none" spc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IN" sz="2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ts val="1120"/>
                        </a:lnSpc>
                      </a:pPr>
                      <a:r>
                        <a:rPr lang="en-US" sz="2000" b="0" cap="none" spc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IN" sz="2000" b="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</a:lnB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5406770"/>
                  </a:ext>
                </a:extLst>
              </a:tr>
              <a:tr h="526430">
                <a:tc>
                  <a:txBody>
                    <a:bodyPr/>
                    <a:lstStyle/>
                    <a:p>
                      <a:pPr marL="16510" algn="ctr">
                        <a:lnSpc>
                          <a:spcPts val="1120"/>
                        </a:lnSpc>
                      </a:pPr>
                      <a:r>
                        <a:rPr lang="en-US" sz="2000" b="1" cap="none" spc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IN" sz="2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19050" cap="flat" cmpd="sng" algn="ctr">
                      <a:noFill/>
                      <a:prstDash val="solid"/>
                    </a:lnL>
                    <a:lnR w="1905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19050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3070" marR="381000" algn="ctr">
                        <a:lnSpc>
                          <a:spcPts val="1120"/>
                        </a:lnSpc>
                        <a:spcAft>
                          <a:spcPts val="0"/>
                        </a:spcAft>
                      </a:pPr>
                      <a:r>
                        <a:rPr lang="en-US" sz="2000" b="1" cap="none" spc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IN" sz="20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19050" cap="flat" cmpd="sng" algn="ctr">
                      <a:noFill/>
                      <a:prstDash val="solid"/>
                    </a:lnL>
                    <a:lnR w="1905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19050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8615" marR="408940" algn="ctr">
                        <a:lnSpc>
                          <a:spcPts val="1120"/>
                        </a:lnSpc>
                        <a:spcAft>
                          <a:spcPts val="0"/>
                        </a:spcAft>
                      </a:pPr>
                      <a:r>
                        <a:rPr lang="en-US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IN" sz="20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238" marR="0" marT="130183" marB="130183">
                    <a:lnL w="19050" cap="flat" cmpd="sng" algn="ctr">
                      <a:noFill/>
                      <a:prstDash val="solid"/>
                    </a:lnL>
                    <a:lnR w="1905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19050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0915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27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>
            <a:extLst>
              <a:ext uri="{FF2B5EF4-FFF2-40B4-BE49-F238E27FC236}">
                <a16:creationId xmlns:a16="http://schemas.microsoft.com/office/drawing/2014/main" xmlns="" id="{68D4F9F6-0146-415A-888E-182128446155}"/>
              </a:ext>
            </a:extLst>
          </p:cNvPr>
          <p:cNvGrpSpPr>
            <a:grpSpLocks/>
          </p:cNvGrpSpPr>
          <p:nvPr/>
        </p:nvGrpSpPr>
        <p:grpSpPr bwMode="auto">
          <a:xfrm>
            <a:off x="4788833" y="1109609"/>
            <a:ext cx="6375252" cy="5024063"/>
            <a:chOff x="0" y="0"/>
            <a:chExt cx="4435" cy="2458"/>
          </a:xfrm>
          <a:solidFill>
            <a:schemeClr val="accent2">
              <a:lumMod val="60000"/>
              <a:lumOff val="40000"/>
            </a:schemeClr>
          </a:solidFill>
        </p:grpSpPr>
        <p:pic>
          <p:nvPicPr>
            <p:cNvPr id="2055" name="Picture 7">
              <a:extLst>
                <a:ext uri="{FF2B5EF4-FFF2-40B4-BE49-F238E27FC236}">
                  <a16:creationId xmlns:a16="http://schemas.microsoft.com/office/drawing/2014/main" xmlns="" id="{ED5B945B-AE33-4F23-B2E7-830FF960DA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435" cy="2458"/>
            </a:xfrm>
            <a:prstGeom prst="snip2DiagRect">
              <a:avLst/>
            </a:prstGeom>
            <a:grpFill/>
          </p:spPr>
        </p:pic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xmlns="" id="{27CB5901-722A-4FA6-B795-91E8B74B485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3" b="6966"/>
            <a:stretch/>
          </p:blipFill>
          <p:spPr bwMode="auto">
            <a:xfrm>
              <a:off x="78" y="35"/>
              <a:ext cx="4292" cy="2220"/>
            </a:xfrm>
            <a:prstGeom prst="snip2DiagRect">
              <a:avLst/>
            </a:prstGeom>
            <a:grpFill/>
          </p:spPr>
        </p:pic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CF980246-05DA-4C38-87AB-3385FFCBDCE1}"/>
              </a:ext>
            </a:extLst>
          </p:cNvPr>
          <p:cNvSpPr txBox="1"/>
          <p:nvPr/>
        </p:nvSpPr>
        <p:spPr>
          <a:xfrm>
            <a:off x="821934" y="2291137"/>
            <a:ext cx="360622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/>
              <a:t>The values of marginal and total utility derived from consumption of various amounts of a commodity. The marginal utility diminishes with increase in consumption of the commodity.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1007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0a8305-9759-423d-aaa3-26346de58d0b" xsi:nil="true"/>
    <lcf76f155ced4ddcb4097134ff3c332f xmlns="ba398fdf-c897-4f7c-b481-b039af6bd99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EB2BD934EFA142989B8D0CE8F8F9A9" ma:contentTypeVersion="11" ma:contentTypeDescription="Create a new document." ma:contentTypeScope="" ma:versionID="4818832a94d020ebdce43c2154a4d869">
  <xsd:schema xmlns:xsd="http://www.w3.org/2001/XMLSchema" xmlns:xs="http://www.w3.org/2001/XMLSchema" xmlns:p="http://schemas.microsoft.com/office/2006/metadata/properties" xmlns:ns2="ba398fdf-c897-4f7c-b481-b039af6bd999" xmlns:ns3="a50a8305-9759-423d-aaa3-26346de58d0b" targetNamespace="http://schemas.microsoft.com/office/2006/metadata/properties" ma:root="true" ma:fieldsID="38e969781e9c0c43171fe8f08f4cae94" ns2:_="" ns3:_="">
    <xsd:import namespace="ba398fdf-c897-4f7c-b481-b039af6bd999"/>
    <xsd:import namespace="a50a8305-9759-423d-aaa3-26346de58d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98fdf-c897-4f7c-b481-b039af6bd9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b687ea5-0933-41ec-8034-ff03f86bee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0a8305-9759-423d-aaa3-26346de58d0b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fcb4834c-4147-4e57-baf1-83e3987add16}" ma:internalName="TaxCatchAll" ma:showField="CatchAllData" ma:web="a50a8305-9759-423d-aaa3-26346de58d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B7EC94-9CCE-481F-B4D2-DD910305935D}">
  <ds:schemaRefs>
    <ds:schemaRef ds:uri="http://schemas.microsoft.com/office/2006/metadata/properties"/>
    <ds:schemaRef ds:uri="http://schemas.microsoft.com/office/infopath/2007/PartnerControls"/>
    <ds:schemaRef ds:uri="a50a8305-9759-423d-aaa3-26346de58d0b"/>
    <ds:schemaRef ds:uri="ba398fdf-c897-4f7c-b481-b039af6bd999"/>
  </ds:schemaRefs>
</ds:datastoreItem>
</file>

<file path=customXml/itemProps2.xml><?xml version="1.0" encoding="utf-8"?>
<ds:datastoreItem xmlns:ds="http://schemas.openxmlformats.org/officeDocument/2006/customXml" ds:itemID="{3EF2E3B5-41F9-4C99-B833-9385FDEECB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84090C-9AFB-437B-A43B-9190199B5D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98fdf-c897-4f7c-b481-b039af6bd999"/>
    <ds:schemaRef ds:uri="a50a8305-9759-423d-aaa3-26346de58d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102</TotalTime>
  <Words>703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Amasis MT Pro</vt:lpstr>
      <vt:lpstr>Calibri</vt:lpstr>
      <vt:lpstr>Calibri Light</vt:lpstr>
      <vt:lpstr>Rockwell</vt:lpstr>
      <vt:lpstr>Times New Roman</vt:lpstr>
      <vt:lpstr>Wingdings</vt:lpstr>
      <vt:lpstr>Atlas</vt:lpstr>
      <vt:lpstr>Dr. Bharti Shukla Assistant Professor MSD MMMUT, GKP </vt:lpstr>
      <vt:lpstr>Consumer Theory</vt:lpstr>
      <vt:lpstr>About Utility</vt:lpstr>
      <vt:lpstr>Features</vt:lpstr>
      <vt:lpstr>Two Types of Utility</vt:lpstr>
      <vt:lpstr>Cardinal utility</vt:lpstr>
      <vt:lpstr>Measurement of Utility</vt:lpstr>
      <vt:lpstr>Values of marginal and total utility derived from consumption of various amounts of a commodity</vt:lpstr>
      <vt:lpstr>PowerPoint Presentation</vt:lpstr>
      <vt:lpstr>Explanation of Utility Table and Diagram</vt:lpstr>
      <vt:lpstr>Law of Diminishing Marginal   Utility     </vt:lpstr>
      <vt:lpstr>Assumptions</vt:lpstr>
      <vt:lpstr>Limitations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Bharti</dc:creator>
  <cp:lastModifiedBy>Bharti Shukla</cp:lastModifiedBy>
  <cp:revision>20</cp:revision>
  <dcterms:created xsi:type="dcterms:W3CDTF">2021-06-02T02:41:02Z</dcterms:created>
  <dcterms:modified xsi:type="dcterms:W3CDTF">2024-07-04T06:24:43Z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0x0101009BEB2BD934EFA142989B8D0CE8F8F9A9</vt:lpwstr>
  </property>
</Properties>
</file>